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7"/>
  </p:notesMasterIdLst>
  <p:sldIdLst>
    <p:sldId id="256" r:id="rId2"/>
    <p:sldId id="277" r:id="rId3"/>
    <p:sldId id="352" r:id="rId4"/>
    <p:sldId id="351" r:id="rId5"/>
    <p:sldId id="354" r:id="rId6"/>
    <p:sldId id="355" r:id="rId7"/>
    <p:sldId id="356" r:id="rId8"/>
    <p:sldId id="334" r:id="rId9"/>
    <p:sldId id="284" r:id="rId10"/>
    <p:sldId id="336" r:id="rId11"/>
    <p:sldId id="359" r:id="rId12"/>
    <p:sldId id="361" r:id="rId13"/>
    <p:sldId id="362" r:id="rId14"/>
    <p:sldId id="363" r:id="rId15"/>
    <p:sldId id="353" r:id="rId16"/>
    <p:sldId id="339" r:id="rId17"/>
    <p:sldId id="338" r:id="rId18"/>
    <p:sldId id="341" r:id="rId19"/>
    <p:sldId id="340" r:id="rId20"/>
    <p:sldId id="345" r:id="rId21"/>
    <p:sldId id="347" r:id="rId22"/>
    <p:sldId id="343" r:id="rId23"/>
    <p:sldId id="342" r:id="rId24"/>
    <p:sldId id="337" r:id="rId25"/>
    <p:sldId id="348" r:id="rId26"/>
    <p:sldId id="350" r:id="rId27"/>
    <p:sldId id="349" r:id="rId28"/>
    <p:sldId id="372" r:id="rId29"/>
    <p:sldId id="370" r:id="rId30"/>
    <p:sldId id="371" r:id="rId31"/>
    <p:sldId id="366" r:id="rId32"/>
    <p:sldId id="365" r:id="rId33"/>
    <p:sldId id="367" r:id="rId34"/>
    <p:sldId id="368" r:id="rId35"/>
    <p:sldId id="369"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a:srgbClr val="FF9900"/>
    <a:srgbClr val="FF6600"/>
    <a:srgbClr val="CCD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94660"/>
  </p:normalViewPr>
  <p:slideViewPr>
    <p:cSldViewPr snapToGrid="0">
      <p:cViewPr varScale="1">
        <p:scale>
          <a:sx n="67" d="100"/>
          <a:sy n="67" d="100"/>
        </p:scale>
        <p:origin x="78" y="99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3E09F-1B7C-4AAA-BA2F-F24078FF4E4F}" type="datetimeFigureOut">
              <a:rPr kumimoji="1" lang="ja-JP" altLang="en-US" smtClean="0"/>
              <a:t>2025/9/25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A97D6A-543D-473E-83EB-BBC0C82E567F}" type="slidenum">
              <a:rPr kumimoji="1" lang="ja-JP" altLang="en-US" smtClean="0"/>
              <a:t>‹#›</a:t>
            </a:fld>
            <a:endParaRPr kumimoji="1" lang="ja-JP" altLang="en-US"/>
          </a:p>
        </p:txBody>
      </p:sp>
    </p:spTree>
    <p:extLst>
      <p:ext uri="{BB962C8B-B14F-4D97-AF65-F5344CB8AC3E}">
        <p14:creationId xmlns:p14="http://schemas.microsoft.com/office/powerpoint/2010/main" val="17953730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AC296-4B87-2EAA-A70F-FE7EA51A4DC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DBCB7CA-E983-C0BF-A1C7-6B94E325FA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E6C99AD4-51B4-082F-2285-E0601495C4CA}"/>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5" name="フッター プレースホルダー 4">
            <a:extLst>
              <a:ext uri="{FF2B5EF4-FFF2-40B4-BE49-F238E27FC236}">
                <a16:creationId xmlns:a16="http://schemas.microsoft.com/office/drawing/2014/main" id="{E9CA0108-6501-906C-4429-37EC76A771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2C55C2-0C5A-DE13-6568-91D6BFB92DB6}"/>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2708045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1D18A9-DABB-2F7D-CA34-A765E5564B3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0DE0A1A-B9A4-AE1E-7C5D-7D0000C872C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E6537B2-0650-4EE6-3065-B4CB1EE8A324}"/>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5" name="フッター プレースホルダー 4">
            <a:extLst>
              <a:ext uri="{FF2B5EF4-FFF2-40B4-BE49-F238E27FC236}">
                <a16:creationId xmlns:a16="http://schemas.microsoft.com/office/drawing/2014/main" id="{16FA92C0-E545-7DD3-28BB-F0ACE3AB85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996B08-A763-6F77-5204-B2CB4AD3D4C1}"/>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204996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C70297DF-CAFB-F024-EC35-E2F88E6A6FD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254902A-6F74-0E27-F31B-3D0F7B89225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E0A4032-2E2F-2DFF-0FB1-410F141D95D5}"/>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5" name="フッター プレースホルダー 4">
            <a:extLst>
              <a:ext uri="{FF2B5EF4-FFF2-40B4-BE49-F238E27FC236}">
                <a16:creationId xmlns:a16="http://schemas.microsoft.com/office/drawing/2014/main" id="{F9E4B458-990B-18CE-D6C2-EB74A05159F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57A4E19-8346-3EF5-F100-CF9B6ABBE54F}"/>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1608981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F7B261-57BB-4353-BB29-C4B709BA5EC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F2F6ED2-0490-7DFD-D3DB-E5A662BBAD6D}"/>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092B6AD-5163-E2B9-0965-0FCF37A0E81B}"/>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5" name="フッター プレースホルダー 4">
            <a:extLst>
              <a:ext uri="{FF2B5EF4-FFF2-40B4-BE49-F238E27FC236}">
                <a16:creationId xmlns:a16="http://schemas.microsoft.com/office/drawing/2014/main" id="{B356B1E7-6654-443A-4D08-35D3E68B5C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DA8D84E-2DDE-BE75-D63C-C2C4A65F4AB4}"/>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4096887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A6E900-90E6-02C9-EDFA-A695BE32AF7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56D83FF-149B-81F6-18BE-3FCCDAF678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26CC05-B8C0-196D-D534-5321D4545F07}"/>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5" name="フッター プレースホルダー 4">
            <a:extLst>
              <a:ext uri="{FF2B5EF4-FFF2-40B4-BE49-F238E27FC236}">
                <a16:creationId xmlns:a16="http://schemas.microsoft.com/office/drawing/2014/main" id="{350E429C-95D0-E405-66D4-BCB5EB23A48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7A345C-2264-240D-0F42-ED415DBDB548}"/>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555593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4A067F-4082-CB1A-3BDB-140C4D997D6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4130B2-D073-0338-BCFC-D7D1CC5F344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5180D05-382C-2B6E-F843-F5C5B26B6B74}"/>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882994E-F2D8-86C5-D651-8F08610206D5}"/>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6" name="フッター プレースホルダー 5">
            <a:extLst>
              <a:ext uri="{FF2B5EF4-FFF2-40B4-BE49-F238E27FC236}">
                <a16:creationId xmlns:a16="http://schemas.microsoft.com/office/drawing/2014/main" id="{49383D93-206B-14D3-CCD0-25F2E64DAA2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F84E7B6-97F2-2BD1-AC2F-09D8914EFD02}"/>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47138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C1936B-39CD-0E2B-1AD1-CE328BAE13A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AE73048-AE6F-2194-0BB8-11D690B150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90A5DEB4-830A-8BBD-AC0F-54C939AB472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478EA897-43C0-AF09-20B4-095D307153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66728F2-B917-B568-0958-75A4A656AB0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01FA69DF-BE78-D744-DE35-2ED247344464}"/>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8" name="フッター プレースホルダー 7">
            <a:extLst>
              <a:ext uri="{FF2B5EF4-FFF2-40B4-BE49-F238E27FC236}">
                <a16:creationId xmlns:a16="http://schemas.microsoft.com/office/drawing/2014/main" id="{15AE167E-D352-D525-BC47-19B3F57FF31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E524AF2-635D-AF4F-64E7-CDB4E23F51D4}"/>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330215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699A66-EB15-CA52-FF6D-274F9F75C8E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67510BC-208A-A3D4-795B-287C1F7DBDED}"/>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4" name="フッター プレースホルダー 3">
            <a:extLst>
              <a:ext uri="{FF2B5EF4-FFF2-40B4-BE49-F238E27FC236}">
                <a16:creationId xmlns:a16="http://schemas.microsoft.com/office/drawing/2014/main" id="{FEE87684-6312-84B7-41D2-B8251C4BDB6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15C6A19-F7EE-BFFA-C7B6-5C309600A940}"/>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226753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1983324-D82D-F68D-41F5-A06E48F1F351}"/>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3" name="フッター プレースホルダー 2">
            <a:extLst>
              <a:ext uri="{FF2B5EF4-FFF2-40B4-BE49-F238E27FC236}">
                <a16:creationId xmlns:a16="http://schemas.microsoft.com/office/drawing/2014/main" id="{B7E0F240-D77D-6A44-F0CC-D42599E87CF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59D47A7-4815-3FE3-C1FF-A3402872A1E7}"/>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893349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BA56E1-01DA-E91E-A4A5-3B9DA1FB65A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173AA2-1E73-3672-F235-265655F5E4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841377D-72C9-FC27-A484-71E645ED3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B95E896-4C17-EA4B-4DFE-70C898FE798F}"/>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6" name="フッター プレースホルダー 5">
            <a:extLst>
              <a:ext uri="{FF2B5EF4-FFF2-40B4-BE49-F238E27FC236}">
                <a16:creationId xmlns:a16="http://schemas.microsoft.com/office/drawing/2014/main" id="{D8F62421-D59E-DC4F-82EE-2327FC2C14B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CDE71AE-11B4-21D0-0326-E347202EA91A}"/>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34976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826E7A-E92A-B0DC-5761-7E64DF306D2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A743048-6A8F-1095-D8D0-86BD83D6B7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A3119D1-035A-A6B1-6931-9FD97D930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28F1E94-9478-CA68-D42F-AD42125B9943}"/>
              </a:ext>
            </a:extLst>
          </p:cNvPr>
          <p:cNvSpPr>
            <a:spLocks noGrp="1"/>
          </p:cNvSpPr>
          <p:nvPr>
            <p:ph type="dt" sz="half" idx="10"/>
          </p:nvPr>
        </p:nvSpPr>
        <p:spPr/>
        <p:txBody>
          <a:bodyPr/>
          <a:lstStyle/>
          <a:p>
            <a:fld id="{6FB819F7-3BAE-4D8E-89EE-1AC47EED8B29}" type="datetimeFigureOut">
              <a:rPr kumimoji="1" lang="ja-JP" altLang="en-US" smtClean="0"/>
              <a:t>2025/9/25</a:t>
            </a:fld>
            <a:endParaRPr kumimoji="1" lang="ja-JP" altLang="en-US"/>
          </a:p>
        </p:txBody>
      </p:sp>
      <p:sp>
        <p:nvSpPr>
          <p:cNvPr id="6" name="フッター プレースホルダー 5">
            <a:extLst>
              <a:ext uri="{FF2B5EF4-FFF2-40B4-BE49-F238E27FC236}">
                <a16:creationId xmlns:a16="http://schemas.microsoft.com/office/drawing/2014/main" id="{6CCA241F-A654-C0DE-C688-BFC4CA3FFF7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4B91688-2092-657C-125B-CFB24259032A}"/>
              </a:ext>
            </a:extLst>
          </p:cNvPr>
          <p:cNvSpPr>
            <a:spLocks noGrp="1"/>
          </p:cNvSpPr>
          <p:nvPr>
            <p:ph type="sldNum" sz="quarter" idx="12"/>
          </p:nvPr>
        </p:nvSpPr>
        <p:spPr/>
        <p:txBody>
          <a:body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3808608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A05993C-54C7-7844-E4AE-CFAEF6441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973ADAE-F13C-E701-AC1E-2B3EF55F3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1CA8D2E-30D4-31C9-766C-C7406CE426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B819F7-3BAE-4D8E-89EE-1AC47EED8B29}" type="datetimeFigureOut">
              <a:rPr kumimoji="1" lang="ja-JP" altLang="en-US" smtClean="0"/>
              <a:t>2025/9/25</a:t>
            </a:fld>
            <a:endParaRPr kumimoji="1" lang="ja-JP" altLang="en-US"/>
          </a:p>
        </p:txBody>
      </p:sp>
      <p:sp>
        <p:nvSpPr>
          <p:cNvPr id="5" name="フッター プレースホルダー 4">
            <a:extLst>
              <a:ext uri="{FF2B5EF4-FFF2-40B4-BE49-F238E27FC236}">
                <a16:creationId xmlns:a16="http://schemas.microsoft.com/office/drawing/2014/main" id="{D4B18039-150C-345C-7FDE-D43984F5D5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47F1E0F-4EC9-1860-9ED5-122F9BA02E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9B1C38-21A3-48C0-959B-E5DCBE933C78}" type="slidenum">
              <a:rPr kumimoji="1" lang="ja-JP" altLang="en-US" smtClean="0"/>
              <a:t>‹#›</a:t>
            </a:fld>
            <a:endParaRPr kumimoji="1" lang="ja-JP" altLang="en-US"/>
          </a:p>
        </p:txBody>
      </p:sp>
    </p:spTree>
    <p:extLst>
      <p:ext uri="{BB962C8B-B14F-4D97-AF65-F5344CB8AC3E}">
        <p14:creationId xmlns:p14="http://schemas.microsoft.com/office/powerpoint/2010/main" val="86550749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578AB3-F05A-3B20-6151-80B8A8886A9C}"/>
              </a:ext>
            </a:extLst>
          </p:cNvPr>
          <p:cNvSpPr>
            <a:spLocks noGrp="1"/>
          </p:cNvSpPr>
          <p:nvPr>
            <p:ph type="ctrTitle"/>
          </p:nvPr>
        </p:nvSpPr>
        <p:spPr/>
        <p:txBody>
          <a:bodyPr>
            <a:normAutofit/>
          </a:bodyPr>
          <a:lstStyle/>
          <a:p>
            <a:r>
              <a:rPr kumimoji="1" lang="en-US" altLang="ja-JP" dirty="0"/>
              <a:t>Arduino</a:t>
            </a:r>
            <a:r>
              <a:rPr kumimoji="1" lang="ja-JP" altLang="en-US" dirty="0"/>
              <a:t>互換機で二酸化炭素センサ値を取得する</a:t>
            </a:r>
          </a:p>
        </p:txBody>
      </p:sp>
      <p:sp>
        <p:nvSpPr>
          <p:cNvPr id="3" name="字幕 2">
            <a:extLst>
              <a:ext uri="{FF2B5EF4-FFF2-40B4-BE49-F238E27FC236}">
                <a16:creationId xmlns:a16="http://schemas.microsoft.com/office/drawing/2014/main" id="{49E230D5-3D4B-59FA-5A38-3FC920C1B63A}"/>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938347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546F7-1CA3-CB78-234D-B4FD054EF9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0BB3878-BDAE-0ACA-293D-C13D679FB865}"/>
              </a:ext>
            </a:extLst>
          </p:cNvPr>
          <p:cNvSpPr>
            <a:spLocks noGrp="1"/>
          </p:cNvSpPr>
          <p:nvPr>
            <p:ph type="title"/>
          </p:nvPr>
        </p:nvSpPr>
        <p:spPr/>
        <p:txBody>
          <a:bodyPr/>
          <a:lstStyle/>
          <a:p>
            <a:r>
              <a:rPr kumimoji="1" lang="en-US" altLang="ja-JP" dirty="0"/>
              <a:t>M5Stack</a:t>
            </a:r>
            <a:r>
              <a:rPr kumimoji="1" lang="ja-JP" altLang="en-US" dirty="0"/>
              <a:t>の知見：対になる辺は同じピンらしい</a:t>
            </a:r>
          </a:p>
        </p:txBody>
      </p:sp>
      <p:pic>
        <p:nvPicPr>
          <p:cNvPr id="4" name="図 3">
            <a:extLst>
              <a:ext uri="{FF2B5EF4-FFF2-40B4-BE49-F238E27FC236}">
                <a16:creationId xmlns:a16="http://schemas.microsoft.com/office/drawing/2014/main" id="{1584AF5C-D203-67B5-777C-762F6DBCE807}"/>
              </a:ext>
            </a:extLst>
          </p:cNvPr>
          <p:cNvPicPr>
            <a:picLocks noChangeAspect="1"/>
          </p:cNvPicPr>
          <p:nvPr/>
        </p:nvPicPr>
        <p:blipFill>
          <a:blip r:embed="rId2"/>
          <a:stretch>
            <a:fillRect/>
          </a:stretch>
        </p:blipFill>
        <p:spPr>
          <a:xfrm>
            <a:off x="681790" y="1866899"/>
            <a:ext cx="3616436" cy="3533775"/>
          </a:xfrm>
          <a:prstGeom prst="rect">
            <a:avLst/>
          </a:prstGeom>
        </p:spPr>
      </p:pic>
      <p:sp>
        <p:nvSpPr>
          <p:cNvPr id="5" name="コンテンツ プレースホルダー 2">
            <a:extLst>
              <a:ext uri="{FF2B5EF4-FFF2-40B4-BE49-F238E27FC236}">
                <a16:creationId xmlns:a16="http://schemas.microsoft.com/office/drawing/2014/main" id="{523E5334-4A91-4454-37A9-3C0C44DD10CE}"/>
              </a:ext>
            </a:extLst>
          </p:cNvPr>
          <p:cNvSpPr txBox="1">
            <a:spLocks/>
          </p:cNvSpPr>
          <p:nvPr/>
        </p:nvSpPr>
        <p:spPr>
          <a:xfrm>
            <a:off x="752987" y="5495925"/>
            <a:ext cx="8619613" cy="114102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たとえば「</a:t>
            </a:r>
            <a:r>
              <a:rPr lang="en-US" altLang="ja-JP" sz="1800" dirty="0"/>
              <a:t>16</a:t>
            </a:r>
            <a:r>
              <a:rPr lang="ja-JP" altLang="en-US" sz="1800" dirty="0"/>
              <a:t>」とは「</a:t>
            </a:r>
            <a:r>
              <a:rPr lang="en-US" altLang="ja-JP" sz="1800" dirty="0"/>
              <a:t>R2</a:t>
            </a:r>
            <a:r>
              <a:rPr lang="ja-JP" altLang="en-US" sz="1800" dirty="0"/>
              <a:t>」のこと</a:t>
            </a:r>
            <a:endParaRPr lang="en-US" altLang="ja-JP" sz="1800" dirty="0"/>
          </a:p>
          <a:p>
            <a:pPr marL="0" indent="0">
              <a:buFont typeface="Arial" panose="020B0604020202020204" pitchFamily="34" charset="0"/>
              <a:buNone/>
            </a:pPr>
            <a:r>
              <a:rPr lang="ja-JP" altLang="en-US" sz="1800" dirty="0"/>
              <a:t>また、一方がメスならばもう一方がオスなので使い分けして接続しやすい</a:t>
            </a:r>
            <a:endParaRPr lang="en-US" altLang="ja-JP" sz="1800" dirty="0"/>
          </a:p>
          <a:p>
            <a:pPr marL="0" indent="0">
              <a:buFont typeface="Arial" panose="020B0604020202020204" pitchFamily="34" charset="0"/>
              <a:buNone/>
            </a:pPr>
            <a:r>
              <a:rPr lang="ja-JP" altLang="en-US" sz="1800" dirty="0"/>
              <a:t>→ いろいろとりあえず接続して動作確認してみるのに便利なツールだといえる</a:t>
            </a:r>
            <a:endParaRPr lang="en-US" altLang="ja-JP" sz="1800" dirty="0"/>
          </a:p>
        </p:txBody>
      </p:sp>
      <p:sp>
        <p:nvSpPr>
          <p:cNvPr id="6" name="正方形/長方形 5">
            <a:extLst>
              <a:ext uri="{FF2B5EF4-FFF2-40B4-BE49-F238E27FC236}">
                <a16:creationId xmlns:a16="http://schemas.microsoft.com/office/drawing/2014/main" id="{83598186-EF27-64BD-7309-22045F1BB571}"/>
              </a:ext>
            </a:extLst>
          </p:cNvPr>
          <p:cNvSpPr/>
          <p:nvPr/>
        </p:nvSpPr>
        <p:spPr>
          <a:xfrm>
            <a:off x="791381" y="2676525"/>
            <a:ext cx="3397253" cy="21746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Tree>
    <p:extLst>
      <p:ext uri="{BB962C8B-B14F-4D97-AF65-F5344CB8AC3E}">
        <p14:creationId xmlns:p14="http://schemas.microsoft.com/office/powerpoint/2010/main" val="3218951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443AD-C811-FEC7-4769-06AE28BFE43D}"/>
            </a:ext>
          </a:extLst>
        </p:cNvPr>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6008B5F1-0B86-8D1D-2669-5CE21B01D05A}"/>
              </a:ext>
            </a:extLst>
          </p:cNvPr>
          <p:cNvSpPr txBox="1">
            <a:spLocks/>
          </p:cNvSpPr>
          <p:nvPr/>
        </p:nvSpPr>
        <p:spPr>
          <a:xfrm>
            <a:off x="246347" y="139238"/>
            <a:ext cx="6480000"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dirty="0">
                <a:solidFill>
                  <a:srgbClr val="FFFF00"/>
                </a:solidFill>
              </a:rPr>
              <a:t>M5Stack</a:t>
            </a:r>
            <a:r>
              <a:rPr lang="ja-JP" altLang="en-US" sz="1800" dirty="0">
                <a:solidFill>
                  <a:srgbClr val="FFFF00"/>
                </a:solidFill>
              </a:rPr>
              <a:t>と</a:t>
            </a:r>
            <a:r>
              <a:rPr lang="en-US" altLang="ja-JP" sz="1800" dirty="0">
                <a:solidFill>
                  <a:srgbClr val="FFFF00"/>
                </a:solidFill>
              </a:rPr>
              <a:t>MH-Z19E</a:t>
            </a:r>
            <a:r>
              <a:rPr lang="ja-JP" altLang="en-US" sz="1800" dirty="0">
                <a:solidFill>
                  <a:srgbClr val="FFFF00"/>
                </a:solidFill>
              </a:rPr>
              <a:t>の接続のソース①： </a:t>
            </a:r>
            <a:r>
              <a:rPr lang="en-US" altLang="ja-JP" sz="1800" dirty="0">
                <a:solidFill>
                  <a:srgbClr val="FFFF00"/>
                </a:solidFill>
              </a:rPr>
              <a:t>setup</a:t>
            </a:r>
            <a:r>
              <a:rPr lang="ja-JP" altLang="en-US" sz="1800" dirty="0">
                <a:solidFill>
                  <a:srgbClr val="FFFF00"/>
                </a:solidFill>
              </a:rPr>
              <a:t>関数</a:t>
            </a:r>
          </a:p>
        </p:txBody>
      </p:sp>
      <p:sp>
        <p:nvSpPr>
          <p:cNvPr id="5" name="テキスト ボックス 4">
            <a:extLst>
              <a:ext uri="{FF2B5EF4-FFF2-40B4-BE49-F238E27FC236}">
                <a16:creationId xmlns:a16="http://schemas.microsoft.com/office/drawing/2014/main" id="{6815C135-6039-C90B-C3BD-57C2383607B4}"/>
              </a:ext>
            </a:extLst>
          </p:cNvPr>
          <p:cNvSpPr txBox="1"/>
          <p:nvPr/>
        </p:nvSpPr>
        <p:spPr>
          <a:xfrm>
            <a:off x="168525" y="694496"/>
            <a:ext cx="8479364" cy="5478423"/>
          </a:xfrm>
          <a:prstGeom prst="rect">
            <a:avLst/>
          </a:prstGeom>
          <a:noFill/>
          <a:ln w="19050">
            <a:solidFill>
              <a:schemeClr val="accent1"/>
            </a:solidFill>
            <a:prstDash val="sysDash"/>
          </a:ln>
        </p:spPr>
        <p:txBody>
          <a:bodyPr wrap="square">
            <a:spAutoFit/>
          </a:bodyPr>
          <a:lstStyle/>
          <a:p>
            <a:r>
              <a:rPr lang="en-US" altLang="ja-JP" sz="1400" dirty="0">
                <a:latin typeface="MS ゴシック"/>
              </a:rPr>
              <a:t>#include &lt;M5Stack.h&gt;</a:t>
            </a:r>
          </a:p>
          <a:p>
            <a:endParaRPr lang="en-US" altLang="ja-JP" sz="1400" dirty="0">
              <a:latin typeface="MS ゴシック"/>
            </a:endParaRPr>
          </a:p>
          <a:p>
            <a:r>
              <a:rPr lang="en-US" altLang="ja-JP" sz="1400" dirty="0">
                <a:latin typeface="MS ゴシック"/>
              </a:rPr>
              <a:t>// ------------------------------------------------------</a:t>
            </a:r>
          </a:p>
          <a:p>
            <a:r>
              <a:rPr lang="en-US" altLang="ja-JP" sz="1400" dirty="0">
                <a:latin typeface="MS ゴシック"/>
              </a:rPr>
              <a:t>// MH-Z19E (MH-Z19</a:t>
            </a:r>
            <a:r>
              <a:rPr lang="ja-JP" altLang="en-US" sz="1400" dirty="0">
                <a:latin typeface="MS ゴシック"/>
              </a:rPr>
              <a:t>シリーズ</a:t>
            </a:r>
            <a:r>
              <a:rPr lang="en-US" altLang="ja-JP" sz="1400" dirty="0">
                <a:latin typeface="MS ゴシック"/>
              </a:rPr>
              <a:t>) </a:t>
            </a:r>
            <a:r>
              <a:rPr lang="ja-JP" altLang="en-US" sz="1400" dirty="0">
                <a:latin typeface="MS ゴシック"/>
              </a:rPr>
              <a:t>用の</a:t>
            </a:r>
            <a:r>
              <a:rPr lang="en-US" altLang="ja-JP" sz="1400" dirty="0">
                <a:latin typeface="MS ゴシック"/>
              </a:rPr>
              <a:t>CO₂</a:t>
            </a:r>
            <a:r>
              <a:rPr lang="ja-JP" altLang="en-US" sz="1400" dirty="0">
                <a:latin typeface="MS ゴシック"/>
              </a:rPr>
              <a:t>濃度リクエストコマンド</a:t>
            </a:r>
          </a:p>
          <a:p>
            <a:r>
              <a:rPr lang="en-US" altLang="ja-JP" sz="1400" dirty="0">
                <a:latin typeface="MS ゴシック"/>
              </a:rPr>
              <a:t>// </a:t>
            </a:r>
            <a:r>
              <a:rPr lang="ja-JP" altLang="en-US" sz="1400" dirty="0">
                <a:latin typeface="MS ゴシック"/>
              </a:rPr>
              <a:t>データシートに記載されている </a:t>
            </a:r>
            <a:r>
              <a:rPr lang="en-US" altLang="ja-JP" sz="1400" dirty="0">
                <a:latin typeface="MS ゴシック"/>
              </a:rPr>
              <a:t>"Read concentration command" (0xFF 0x01 0x86 ...)</a:t>
            </a:r>
          </a:p>
          <a:p>
            <a:r>
              <a:rPr lang="en-US" altLang="ja-JP" sz="1400" dirty="0">
                <a:latin typeface="MS ゴシック"/>
              </a:rPr>
              <a:t>// </a:t>
            </a:r>
            <a:r>
              <a:rPr lang="ja-JP" altLang="en-US" sz="1400" dirty="0">
                <a:latin typeface="MS ゴシック"/>
              </a:rPr>
              <a:t>公式ドキュメント</a:t>
            </a:r>
            <a:r>
              <a:rPr lang="en-US" altLang="ja-JP" sz="1400" dirty="0">
                <a:latin typeface="MS ゴシック"/>
              </a:rPr>
              <a:t>: </a:t>
            </a:r>
            <a:r>
              <a:rPr lang="en-US" altLang="ja-JP" sz="1400" dirty="0" err="1">
                <a:latin typeface="MS ゴシック"/>
              </a:rPr>
              <a:t>Winsen</a:t>
            </a:r>
            <a:r>
              <a:rPr lang="en-US" altLang="ja-JP" sz="1400" dirty="0">
                <a:latin typeface="MS ゴシック"/>
              </a:rPr>
              <a:t> MH-Z19 Protocol Document</a:t>
            </a:r>
          </a:p>
          <a:p>
            <a:r>
              <a:rPr lang="en-US" altLang="ja-JP" sz="1400" dirty="0">
                <a:latin typeface="MS ゴシック"/>
              </a:rPr>
              <a:t>//   (</a:t>
            </a:r>
            <a:r>
              <a:rPr lang="ja-JP" altLang="en-US" sz="1400" dirty="0">
                <a:latin typeface="MS ゴシック"/>
              </a:rPr>
              <a:t>例</a:t>
            </a:r>
            <a:r>
              <a:rPr lang="en-US" altLang="ja-JP" sz="1400" dirty="0">
                <a:latin typeface="MS ゴシック"/>
              </a:rPr>
              <a:t>: https://www.winsen-sensor.com/sensors/co2-sensor/mh-z19c.html </a:t>
            </a:r>
            <a:r>
              <a:rPr lang="ja-JP" altLang="en-US" sz="1400" dirty="0">
                <a:latin typeface="MS ゴシック"/>
              </a:rPr>
              <a:t>の </a:t>
            </a:r>
            <a:r>
              <a:rPr lang="en-US" altLang="ja-JP" sz="1400" dirty="0">
                <a:latin typeface="MS ゴシック"/>
              </a:rPr>
              <a:t>Application Notes PDF)</a:t>
            </a:r>
          </a:p>
          <a:p>
            <a:r>
              <a:rPr lang="en-US" altLang="ja-JP" sz="1400" dirty="0">
                <a:latin typeface="MS ゴシック"/>
              </a:rPr>
              <a:t>// </a:t>
            </a:r>
            <a:r>
              <a:rPr lang="ja-JP" altLang="en-US" sz="1400" dirty="0">
                <a:latin typeface="MS ゴシック"/>
              </a:rPr>
              <a:t>コマンド仕様：</a:t>
            </a:r>
            <a:r>
              <a:rPr lang="en-US" altLang="ja-JP" sz="1400" dirty="0">
                <a:latin typeface="MS ゴシック"/>
              </a:rPr>
              <a:t>9</a:t>
            </a:r>
            <a:r>
              <a:rPr lang="ja-JP" altLang="en-US" sz="1400" dirty="0">
                <a:latin typeface="MS ゴシック"/>
              </a:rPr>
              <a:t>バイト固定</a:t>
            </a:r>
          </a:p>
          <a:p>
            <a:r>
              <a:rPr lang="en-US" altLang="ja-JP" sz="1400" dirty="0">
                <a:latin typeface="MS ゴシック"/>
              </a:rPr>
              <a:t>//   [0]=0xFF, [1]=0x01, [2]=0x86 </a:t>
            </a:r>
            <a:r>
              <a:rPr lang="ja-JP" altLang="en-US" sz="1400" dirty="0">
                <a:latin typeface="MS ゴシック"/>
              </a:rPr>
              <a:t>が読み取りコマンド、それ以降はゼロで埋め、最後にチェックサム</a:t>
            </a:r>
          </a:p>
          <a:p>
            <a:r>
              <a:rPr lang="en-US" altLang="ja-JP" sz="1400" dirty="0">
                <a:latin typeface="MS ゴシック"/>
              </a:rPr>
              <a:t>// ------------------------------------------------------</a:t>
            </a:r>
          </a:p>
          <a:p>
            <a:r>
              <a:rPr lang="en-US" altLang="ja-JP" sz="1400" dirty="0">
                <a:latin typeface="MS ゴシック"/>
              </a:rPr>
              <a:t>uint8_t </a:t>
            </a:r>
            <a:r>
              <a:rPr lang="en-US" altLang="ja-JP" sz="1400" dirty="0" err="1">
                <a:latin typeface="MS ゴシック"/>
              </a:rPr>
              <a:t>readCommand</a:t>
            </a:r>
            <a:r>
              <a:rPr lang="en-US" altLang="ja-JP" sz="1400" dirty="0">
                <a:latin typeface="MS ゴシック"/>
              </a:rPr>
              <a:t>[9] = {0xFF, 0x01, 0x86,</a:t>
            </a:r>
          </a:p>
          <a:p>
            <a:r>
              <a:rPr lang="en-US" altLang="ja-JP" sz="1400" dirty="0">
                <a:latin typeface="MS ゴシック"/>
              </a:rPr>
              <a:t>                          0x00, 0x00, 0x00, 0x00, 0x00,</a:t>
            </a:r>
          </a:p>
          <a:p>
            <a:r>
              <a:rPr lang="en-US" altLang="ja-JP" sz="1400" dirty="0">
                <a:latin typeface="MS ゴシック"/>
              </a:rPr>
              <a:t>                          0x79};  // </a:t>
            </a:r>
            <a:r>
              <a:rPr lang="ja-JP" altLang="en-US" sz="1400" dirty="0">
                <a:latin typeface="MS ゴシック"/>
              </a:rPr>
              <a:t>チェックサムは </a:t>
            </a:r>
            <a:r>
              <a:rPr lang="en-US" altLang="ja-JP" sz="1400" dirty="0">
                <a:latin typeface="MS ゴシック"/>
              </a:rPr>
              <a:t>0x79 (</a:t>
            </a:r>
            <a:r>
              <a:rPr lang="ja-JP" altLang="en-US" sz="1400" dirty="0">
                <a:latin typeface="MS ゴシック"/>
              </a:rPr>
              <a:t>計算済</a:t>
            </a:r>
            <a:r>
              <a:rPr lang="en-US" altLang="ja-JP" sz="1400" dirty="0">
                <a:latin typeface="MS ゴシック"/>
              </a:rPr>
              <a:t>)</a:t>
            </a:r>
          </a:p>
          <a:p>
            <a:endParaRPr lang="en-US" altLang="ja-JP" sz="1400" dirty="0">
              <a:latin typeface="MS ゴシック"/>
            </a:endParaRPr>
          </a:p>
          <a:p>
            <a:r>
              <a:rPr lang="en-US" altLang="ja-JP" sz="1400" dirty="0">
                <a:latin typeface="MS ゴシック"/>
              </a:rPr>
              <a:t>void setup() {</a:t>
            </a:r>
          </a:p>
          <a:p>
            <a:r>
              <a:rPr lang="en-US" altLang="ja-JP" sz="1400" dirty="0">
                <a:latin typeface="MS ゴシック"/>
              </a:rPr>
              <a:t>  M5.begin();</a:t>
            </a:r>
          </a:p>
          <a:p>
            <a:r>
              <a:rPr lang="en-US" altLang="ja-JP" sz="1400" dirty="0">
                <a:latin typeface="MS ゴシック"/>
              </a:rPr>
              <a:t>  </a:t>
            </a:r>
            <a:r>
              <a:rPr lang="en-US" altLang="ja-JP" sz="1400" dirty="0" err="1">
                <a:latin typeface="MS ゴシック"/>
              </a:rPr>
              <a:t>Serial.begin</a:t>
            </a:r>
            <a:r>
              <a:rPr lang="en-US" altLang="ja-JP" sz="1400" dirty="0">
                <a:latin typeface="MS ゴシック"/>
              </a:rPr>
              <a:t>(115200);</a:t>
            </a:r>
          </a:p>
          <a:p>
            <a:r>
              <a:rPr lang="en-US" altLang="ja-JP" sz="1400" dirty="0">
                <a:latin typeface="MS ゴシック"/>
              </a:rPr>
              <a:t>  // MH-Z19 </a:t>
            </a:r>
            <a:r>
              <a:rPr lang="ja-JP" altLang="en-US" sz="1400" dirty="0">
                <a:latin typeface="MS ゴシック"/>
              </a:rPr>
              <a:t>の </a:t>
            </a:r>
            <a:r>
              <a:rPr lang="en-US" altLang="ja-JP" sz="1400" dirty="0">
                <a:latin typeface="MS ゴシック"/>
              </a:rPr>
              <a:t>UART </a:t>
            </a:r>
            <a:r>
              <a:rPr lang="ja-JP" altLang="en-US" sz="1400" dirty="0">
                <a:latin typeface="MS ゴシック"/>
              </a:rPr>
              <a:t>はデフォルト </a:t>
            </a:r>
            <a:r>
              <a:rPr lang="en-US" altLang="ja-JP" sz="1400" dirty="0">
                <a:latin typeface="MS ゴシック"/>
              </a:rPr>
              <a:t>9600bps, 8N1</a:t>
            </a:r>
          </a:p>
          <a:p>
            <a:r>
              <a:rPr lang="en-US" altLang="ja-JP" sz="1400" dirty="0">
                <a:latin typeface="MS ゴシック"/>
              </a:rPr>
              <a:t>  // M5Stack Basic </a:t>
            </a:r>
            <a:r>
              <a:rPr lang="ja-JP" altLang="en-US" sz="1400" dirty="0">
                <a:latin typeface="MS ゴシック"/>
              </a:rPr>
              <a:t>の場合、</a:t>
            </a:r>
            <a:r>
              <a:rPr lang="en-US" altLang="ja-JP" sz="1400" dirty="0">
                <a:latin typeface="MS ゴシック"/>
              </a:rPr>
              <a:t>UART2 (Serial2) </a:t>
            </a:r>
            <a:r>
              <a:rPr lang="ja-JP" altLang="en-US" sz="1400" dirty="0">
                <a:latin typeface="MS ゴシック"/>
              </a:rPr>
              <a:t>を </a:t>
            </a:r>
            <a:r>
              <a:rPr lang="en-US" altLang="ja-JP" sz="1400" dirty="0">
                <a:latin typeface="MS ゴシック"/>
              </a:rPr>
              <a:t>GPIO16(RX2), GPIO17(TX2) </a:t>
            </a:r>
            <a:r>
              <a:rPr lang="ja-JP" altLang="en-US" sz="1400" dirty="0">
                <a:latin typeface="MS ゴシック"/>
              </a:rPr>
              <a:t>に割り当て</a:t>
            </a:r>
          </a:p>
          <a:p>
            <a:r>
              <a:rPr lang="ja-JP" altLang="en-US" sz="1400" dirty="0">
                <a:latin typeface="MS ゴシック"/>
              </a:rPr>
              <a:t>  </a:t>
            </a:r>
            <a:r>
              <a:rPr lang="en-US" altLang="ja-JP" sz="1400" dirty="0">
                <a:latin typeface="MS ゴシック"/>
              </a:rPr>
              <a:t>Serial2.begin(9600, SERIAL_8N1, 16, 17);</a:t>
            </a:r>
          </a:p>
          <a:p>
            <a:endParaRPr lang="en-US" altLang="ja-JP" sz="1400" dirty="0">
              <a:latin typeface="MS ゴシック"/>
            </a:endParaRPr>
          </a:p>
          <a:p>
            <a:r>
              <a:rPr lang="en-US" altLang="ja-JP" sz="1400" dirty="0">
                <a:latin typeface="MS ゴシック"/>
              </a:rPr>
              <a:t>  M5.Lcd.setTextSize(2);</a:t>
            </a:r>
          </a:p>
          <a:p>
            <a:r>
              <a:rPr lang="en-US" altLang="ja-JP" sz="1400" dirty="0">
                <a:latin typeface="MS ゴシック"/>
              </a:rPr>
              <a:t>  M5.Lcd.setCursor(0, 0);</a:t>
            </a:r>
          </a:p>
          <a:p>
            <a:r>
              <a:rPr lang="en-US" altLang="ja-JP" sz="1400" dirty="0">
                <a:latin typeface="MS ゴシック"/>
              </a:rPr>
              <a:t>  M5.Lcd.println("MH-Z19E test");</a:t>
            </a:r>
          </a:p>
          <a:p>
            <a:r>
              <a:rPr lang="en-US" altLang="ja-JP" sz="1400" dirty="0">
                <a:latin typeface="MS ゴシック"/>
              </a:rPr>
              <a:t>}</a:t>
            </a:r>
          </a:p>
        </p:txBody>
      </p:sp>
      <p:sp>
        <p:nvSpPr>
          <p:cNvPr id="9" name="正方形/長方形 8">
            <a:extLst>
              <a:ext uri="{FF2B5EF4-FFF2-40B4-BE49-F238E27FC236}">
                <a16:creationId xmlns:a16="http://schemas.microsoft.com/office/drawing/2014/main" id="{6E7C23CB-FE30-320F-3419-498BFE5E8E5F}"/>
              </a:ext>
            </a:extLst>
          </p:cNvPr>
          <p:cNvSpPr/>
          <p:nvPr/>
        </p:nvSpPr>
        <p:spPr>
          <a:xfrm>
            <a:off x="608869" y="3736483"/>
            <a:ext cx="694638" cy="232402"/>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0" name="テキスト ボックス 9">
            <a:extLst>
              <a:ext uri="{FF2B5EF4-FFF2-40B4-BE49-F238E27FC236}">
                <a16:creationId xmlns:a16="http://schemas.microsoft.com/office/drawing/2014/main" id="{7C515221-86E6-0E07-52CF-33754D192488}"/>
              </a:ext>
            </a:extLst>
          </p:cNvPr>
          <p:cNvSpPr txBox="1"/>
          <p:nvPr/>
        </p:nvSpPr>
        <p:spPr>
          <a:xfrm>
            <a:off x="6683439" y="3736483"/>
            <a:ext cx="3258229" cy="307777"/>
          </a:xfrm>
          <a:prstGeom prst="rect">
            <a:avLst/>
          </a:prstGeom>
          <a:noFill/>
        </p:spPr>
        <p:txBody>
          <a:bodyPr wrap="square" rtlCol="0">
            <a:spAutoFit/>
          </a:bodyPr>
          <a:lstStyle/>
          <a:p>
            <a:pPr algn="ctr"/>
            <a:r>
              <a:rPr lang="ja-JP" altLang="en-US" sz="1400" b="1" dirty="0">
                <a:solidFill>
                  <a:srgbClr val="FF33CC"/>
                </a:solidFill>
              </a:rPr>
              <a:t>初回に</a:t>
            </a:r>
            <a:r>
              <a:rPr lang="en-US" altLang="ja-JP" sz="1400" b="1" dirty="0">
                <a:solidFill>
                  <a:srgbClr val="FF33CC"/>
                </a:solidFill>
              </a:rPr>
              <a:t>setup</a:t>
            </a:r>
            <a:r>
              <a:rPr lang="ja-JP" altLang="en-US" sz="1400" b="1" dirty="0">
                <a:solidFill>
                  <a:srgbClr val="FF33CC"/>
                </a:solidFill>
              </a:rPr>
              <a:t>関数が実行される</a:t>
            </a:r>
          </a:p>
        </p:txBody>
      </p:sp>
      <p:sp>
        <p:nvSpPr>
          <p:cNvPr id="11" name="正方形/長方形 10">
            <a:extLst>
              <a:ext uri="{FF2B5EF4-FFF2-40B4-BE49-F238E27FC236}">
                <a16:creationId xmlns:a16="http://schemas.microsoft.com/office/drawing/2014/main" id="{DD7EB040-9B77-AF8A-58FD-E6F75FA29D14}"/>
              </a:ext>
            </a:extLst>
          </p:cNvPr>
          <p:cNvSpPr/>
          <p:nvPr/>
        </p:nvSpPr>
        <p:spPr>
          <a:xfrm>
            <a:off x="246346" y="2880449"/>
            <a:ext cx="8557185" cy="620810"/>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2" name="テキスト ボックス 11">
            <a:extLst>
              <a:ext uri="{FF2B5EF4-FFF2-40B4-BE49-F238E27FC236}">
                <a16:creationId xmlns:a16="http://schemas.microsoft.com/office/drawing/2014/main" id="{72821E18-D846-44D0-EF4D-F64AABBD2503}"/>
              </a:ext>
            </a:extLst>
          </p:cNvPr>
          <p:cNvSpPr txBox="1"/>
          <p:nvPr/>
        </p:nvSpPr>
        <p:spPr>
          <a:xfrm>
            <a:off x="8687425" y="2880449"/>
            <a:ext cx="3258229" cy="523220"/>
          </a:xfrm>
          <a:prstGeom prst="rect">
            <a:avLst/>
          </a:prstGeom>
          <a:noFill/>
        </p:spPr>
        <p:txBody>
          <a:bodyPr wrap="square" rtlCol="0">
            <a:spAutoFit/>
          </a:bodyPr>
          <a:lstStyle/>
          <a:p>
            <a:pPr algn="ctr"/>
            <a:r>
              <a:rPr lang="ja-JP" altLang="en-US" sz="1400" b="1" dirty="0">
                <a:solidFill>
                  <a:srgbClr val="FF33CC"/>
                </a:solidFill>
              </a:rPr>
              <a:t>データシートに載っていた読み取り</a:t>
            </a:r>
            <a:endParaRPr lang="en-US" altLang="ja-JP" sz="1400" b="1" dirty="0">
              <a:solidFill>
                <a:srgbClr val="FF33CC"/>
              </a:solidFill>
            </a:endParaRPr>
          </a:p>
          <a:p>
            <a:pPr algn="ctr"/>
            <a:r>
              <a:rPr lang="ja-JP" altLang="en-US" sz="1400" b="1" dirty="0">
                <a:solidFill>
                  <a:srgbClr val="FF33CC"/>
                </a:solidFill>
              </a:rPr>
              <a:t>コマンド</a:t>
            </a:r>
          </a:p>
        </p:txBody>
      </p:sp>
    </p:spTree>
    <p:extLst>
      <p:ext uri="{BB962C8B-B14F-4D97-AF65-F5344CB8AC3E}">
        <p14:creationId xmlns:p14="http://schemas.microsoft.com/office/powerpoint/2010/main" val="2969801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B40CF-0384-6BE0-BC64-B74218AE4C7F}"/>
            </a:ext>
          </a:extLst>
        </p:cNvPr>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19EA7399-63F5-52F9-E4AA-9945A35EAD8F}"/>
              </a:ext>
            </a:extLst>
          </p:cNvPr>
          <p:cNvSpPr txBox="1">
            <a:spLocks/>
          </p:cNvSpPr>
          <p:nvPr/>
        </p:nvSpPr>
        <p:spPr>
          <a:xfrm>
            <a:off x="246347" y="139238"/>
            <a:ext cx="6480000"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solidFill>
                  <a:srgbClr val="FFFF00"/>
                </a:solidFill>
              </a:rPr>
              <a:t>M5Stack</a:t>
            </a:r>
            <a:r>
              <a:rPr lang="ja-JP" altLang="en-US" sz="1800" dirty="0">
                <a:solidFill>
                  <a:srgbClr val="FFFF00"/>
                </a:solidFill>
              </a:rPr>
              <a:t>と</a:t>
            </a:r>
            <a:r>
              <a:rPr lang="en-US" altLang="ja-JP" sz="1800" dirty="0">
                <a:solidFill>
                  <a:srgbClr val="FFFF00"/>
                </a:solidFill>
              </a:rPr>
              <a:t>MH-Z19E</a:t>
            </a:r>
            <a:r>
              <a:rPr lang="ja-JP" altLang="en-US" sz="1800" dirty="0">
                <a:solidFill>
                  <a:srgbClr val="FFFF00"/>
                </a:solidFill>
              </a:rPr>
              <a:t>の接続のソース②： </a:t>
            </a:r>
            <a:r>
              <a:rPr lang="en-US" altLang="ja-JP" sz="1800" dirty="0">
                <a:solidFill>
                  <a:srgbClr val="FFFF00"/>
                </a:solidFill>
              </a:rPr>
              <a:t>readCO2</a:t>
            </a:r>
            <a:r>
              <a:rPr lang="ja-JP" altLang="en-US" sz="1800" dirty="0">
                <a:solidFill>
                  <a:srgbClr val="FFFF00"/>
                </a:solidFill>
              </a:rPr>
              <a:t>関数</a:t>
            </a:r>
          </a:p>
        </p:txBody>
      </p:sp>
      <p:sp>
        <p:nvSpPr>
          <p:cNvPr id="5" name="テキスト ボックス 4">
            <a:extLst>
              <a:ext uri="{FF2B5EF4-FFF2-40B4-BE49-F238E27FC236}">
                <a16:creationId xmlns:a16="http://schemas.microsoft.com/office/drawing/2014/main" id="{5AE952EE-DB43-B921-708D-89A920E9D3EA}"/>
              </a:ext>
            </a:extLst>
          </p:cNvPr>
          <p:cNvSpPr txBox="1"/>
          <p:nvPr/>
        </p:nvSpPr>
        <p:spPr>
          <a:xfrm>
            <a:off x="168525" y="694496"/>
            <a:ext cx="5843169" cy="5478423"/>
          </a:xfrm>
          <a:prstGeom prst="rect">
            <a:avLst/>
          </a:prstGeom>
          <a:noFill/>
          <a:ln w="19050">
            <a:solidFill>
              <a:schemeClr val="accent1"/>
            </a:solidFill>
            <a:prstDash val="sysDash"/>
          </a:ln>
        </p:spPr>
        <p:txBody>
          <a:bodyPr wrap="square">
            <a:spAutoFit/>
          </a:bodyPr>
          <a:lstStyle/>
          <a:p>
            <a:endParaRPr lang="en-US" altLang="ja-JP" sz="1400" dirty="0">
              <a:latin typeface="MS ゴシック"/>
            </a:endParaRPr>
          </a:p>
          <a:p>
            <a:r>
              <a:rPr lang="en-US" altLang="ja-JP" sz="1400" dirty="0">
                <a:latin typeface="MS ゴシック"/>
              </a:rPr>
              <a:t>// ------------------------------------------------------</a:t>
            </a:r>
          </a:p>
          <a:p>
            <a:r>
              <a:rPr lang="en-US" altLang="ja-JP" sz="1400" dirty="0">
                <a:latin typeface="MS ゴシック"/>
              </a:rPr>
              <a:t>// MH-Z19E </a:t>
            </a:r>
            <a:r>
              <a:rPr lang="ja-JP" altLang="en-US" sz="1400" dirty="0">
                <a:latin typeface="MS ゴシック"/>
              </a:rPr>
              <a:t>から </a:t>
            </a:r>
            <a:r>
              <a:rPr lang="en-US" altLang="ja-JP" sz="1400" dirty="0">
                <a:latin typeface="MS ゴシック"/>
              </a:rPr>
              <a:t>CO₂ </a:t>
            </a:r>
            <a:r>
              <a:rPr lang="ja-JP" altLang="en-US" sz="1400" dirty="0">
                <a:latin typeface="MS ゴシック"/>
              </a:rPr>
              <a:t>濃度を読み取る関数</a:t>
            </a:r>
          </a:p>
          <a:p>
            <a:r>
              <a:rPr lang="en-US" altLang="ja-JP" sz="1400" dirty="0">
                <a:latin typeface="MS ゴシック"/>
              </a:rPr>
              <a:t>// </a:t>
            </a:r>
            <a:r>
              <a:rPr lang="ja-JP" altLang="en-US" sz="1400" dirty="0">
                <a:latin typeface="MS ゴシック"/>
              </a:rPr>
              <a:t>応答フレームのフォーマット（データシートより）</a:t>
            </a:r>
            <a:r>
              <a:rPr lang="en-US" altLang="ja-JP" sz="1400" dirty="0">
                <a:latin typeface="MS ゴシック"/>
              </a:rPr>
              <a:t>:</a:t>
            </a:r>
          </a:p>
          <a:p>
            <a:r>
              <a:rPr lang="en-US" altLang="ja-JP" sz="1400" dirty="0">
                <a:latin typeface="MS ゴシック"/>
              </a:rPr>
              <a:t>//   Byte0: 0xFF (Start byte)</a:t>
            </a:r>
          </a:p>
          <a:p>
            <a:r>
              <a:rPr lang="en-US" altLang="ja-JP" sz="1400" dirty="0">
                <a:latin typeface="MS ゴシック"/>
              </a:rPr>
              <a:t>//   Byte1: 0x86 (Command ID for concentration read)</a:t>
            </a:r>
          </a:p>
          <a:p>
            <a:r>
              <a:rPr lang="en-US" altLang="ja-JP" sz="1400" dirty="0">
                <a:latin typeface="MS ゴシック"/>
              </a:rPr>
              <a:t>//   Byte2: High byte of concentration</a:t>
            </a:r>
          </a:p>
          <a:p>
            <a:r>
              <a:rPr lang="en-US" altLang="ja-JP" sz="1400" dirty="0">
                <a:latin typeface="MS ゴシック"/>
              </a:rPr>
              <a:t>//   Byte3: Low byte of concentration</a:t>
            </a:r>
          </a:p>
          <a:p>
            <a:r>
              <a:rPr lang="en-US" altLang="ja-JP" sz="1400" dirty="0">
                <a:latin typeface="MS ゴシック"/>
              </a:rPr>
              <a:t>//   Byte4..Byte7: </a:t>
            </a:r>
            <a:r>
              <a:rPr lang="ja-JP" altLang="en-US" sz="1400" dirty="0">
                <a:latin typeface="MS ゴシック"/>
              </a:rPr>
              <a:t>センサ内部データ </a:t>
            </a:r>
            <a:r>
              <a:rPr lang="en-US" altLang="ja-JP" sz="1400" dirty="0">
                <a:latin typeface="MS ゴシック"/>
              </a:rPr>
              <a:t>(</a:t>
            </a:r>
            <a:r>
              <a:rPr lang="ja-JP" altLang="en-US" sz="1400" dirty="0">
                <a:latin typeface="MS ゴシック"/>
              </a:rPr>
              <a:t>温度</a:t>
            </a:r>
            <a:r>
              <a:rPr lang="en-US" altLang="ja-JP" sz="1400" dirty="0">
                <a:latin typeface="MS ゴシック"/>
              </a:rPr>
              <a:t>, </a:t>
            </a:r>
            <a:r>
              <a:rPr lang="ja-JP" altLang="en-US" sz="1400" dirty="0">
                <a:latin typeface="MS ゴシック"/>
              </a:rPr>
              <a:t>ステータスなどの場合あり</a:t>
            </a:r>
            <a:r>
              <a:rPr lang="en-US" altLang="ja-JP" sz="1400" dirty="0">
                <a:latin typeface="MS ゴシック"/>
              </a:rPr>
              <a:t>)</a:t>
            </a:r>
          </a:p>
          <a:p>
            <a:r>
              <a:rPr lang="en-US" altLang="ja-JP" sz="1400" dirty="0">
                <a:latin typeface="MS ゴシック"/>
              </a:rPr>
              <a:t>//   Byte8: Checksum</a:t>
            </a:r>
          </a:p>
          <a:p>
            <a:r>
              <a:rPr lang="en-US" altLang="ja-JP" sz="1400" dirty="0">
                <a:latin typeface="MS ゴシック"/>
              </a:rPr>
              <a:t>//</a:t>
            </a:r>
          </a:p>
          <a:p>
            <a:r>
              <a:rPr lang="en-US" altLang="ja-JP" sz="1400" dirty="0">
                <a:latin typeface="MS ゴシック"/>
              </a:rPr>
              <a:t>// </a:t>
            </a:r>
            <a:r>
              <a:rPr lang="ja-JP" altLang="en-US" sz="1400" dirty="0">
                <a:latin typeface="MS ゴシック"/>
              </a:rPr>
              <a:t>濃度</a:t>
            </a:r>
            <a:r>
              <a:rPr lang="en-US" altLang="ja-JP" sz="1400" dirty="0">
                <a:latin typeface="MS ゴシック"/>
              </a:rPr>
              <a:t>(ppm) = resp[2] * 256 + resp[3]</a:t>
            </a:r>
          </a:p>
          <a:p>
            <a:r>
              <a:rPr lang="en-US" altLang="ja-JP" sz="1400" dirty="0">
                <a:latin typeface="MS ゴシック"/>
              </a:rPr>
              <a:t>//   → </a:t>
            </a:r>
            <a:r>
              <a:rPr lang="ja-JP" altLang="en-US" sz="1400" dirty="0">
                <a:latin typeface="MS ゴシック"/>
              </a:rPr>
              <a:t>公式プロトコル文書で定義されている変換式</a:t>
            </a:r>
          </a:p>
          <a:p>
            <a:r>
              <a:rPr lang="en-US" altLang="ja-JP" sz="1400" dirty="0">
                <a:latin typeface="MS ゴシック"/>
              </a:rPr>
              <a:t>// ------------------------------------------------------</a:t>
            </a:r>
          </a:p>
          <a:p>
            <a:r>
              <a:rPr lang="en-US" altLang="ja-JP" sz="1400" dirty="0">
                <a:latin typeface="MS ゴシック"/>
              </a:rPr>
              <a:t>int readCO2() {</a:t>
            </a:r>
          </a:p>
          <a:p>
            <a:r>
              <a:rPr lang="en-US" altLang="ja-JP" sz="1400" dirty="0">
                <a:latin typeface="MS ゴシック"/>
              </a:rPr>
              <a:t>  // </a:t>
            </a:r>
            <a:r>
              <a:rPr lang="ja-JP" altLang="en-US" sz="1400" dirty="0">
                <a:latin typeface="MS ゴシック"/>
              </a:rPr>
              <a:t>読み取りコマンド送信</a:t>
            </a:r>
          </a:p>
          <a:p>
            <a:r>
              <a:rPr lang="ja-JP" altLang="en-US" sz="1400" dirty="0">
                <a:latin typeface="MS ゴシック"/>
              </a:rPr>
              <a:t>  </a:t>
            </a:r>
            <a:r>
              <a:rPr lang="en-US" altLang="ja-JP" sz="1400" dirty="0">
                <a:latin typeface="MS ゴシック"/>
              </a:rPr>
              <a:t>Serial2.write(</a:t>
            </a:r>
            <a:r>
              <a:rPr lang="en-US" altLang="ja-JP" sz="1400" dirty="0" err="1">
                <a:latin typeface="MS ゴシック"/>
              </a:rPr>
              <a:t>readCommand</a:t>
            </a:r>
            <a:r>
              <a:rPr lang="en-US" altLang="ja-JP" sz="1400" dirty="0">
                <a:latin typeface="MS ゴシック"/>
              </a:rPr>
              <a:t>, 9);</a:t>
            </a:r>
          </a:p>
          <a:p>
            <a:r>
              <a:rPr lang="en-US" altLang="ja-JP" sz="1400" dirty="0">
                <a:latin typeface="MS ゴシック"/>
              </a:rPr>
              <a:t>  Serial2.flush();</a:t>
            </a:r>
          </a:p>
          <a:p>
            <a:endParaRPr lang="en-US" altLang="ja-JP" sz="1400" dirty="0">
              <a:latin typeface="MS ゴシック"/>
            </a:endParaRPr>
          </a:p>
          <a:p>
            <a:r>
              <a:rPr lang="en-US" altLang="ja-JP" sz="1400" dirty="0">
                <a:latin typeface="MS ゴシック"/>
              </a:rPr>
              <a:t>  unsigned long start = </a:t>
            </a:r>
            <a:r>
              <a:rPr lang="en-US" altLang="ja-JP" sz="1400" dirty="0" err="1">
                <a:latin typeface="MS ゴシック"/>
              </a:rPr>
              <a:t>millis</a:t>
            </a:r>
            <a:r>
              <a:rPr lang="en-US" altLang="ja-JP" sz="1400" dirty="0">
                <a:latin typeface="MS ゴシック"/>
              </a:rPr>
              <a:t>();</a:t>
            </a:r>
          </a:p>
          <a:p>
            <a:r>
              <a:rPr lang="en-US" altLang="ja-JP" sz="1400" dirty="0">
                <a:latin typeface="MS ゴシック"/>
              </a:rPr>
              <a:t>  const int RESP_LEN = 9;</a:t>
            </a:r>
          </a:p>
          <a:p>
            <a:r>
              <a:rPr lang="en-US" altLang="ja-JP" sz="1400" dirty="0">
                <a:latin typeface="MS ゴシック"/>
              </a:rPr>
              <a:t>  uint8_t resp[RESP_LEN];</a:t>
            </a:r>
          </a:p>
          <a:p>
            <a:r>
              <a:rPr lang="en-US" altLang="ja-JP" sz="1400" dirty="0">
                <a:latin typeface="MS ゴシック"/>
              </a:rPr>
              <a:t>  int </a:t>
            </a:r>
            <a:r>
              <a:rPr lang="en-US" altLang="ja-JP" sz="1400" dirty="0" err="1">
                <a:latin typeface="MS ゴシック"/>
              </a:rPr>
              <a:t>idx</a:t>
            </a:r>
            <a:r>
              <a:rPr lang="en-US" altLang="ja-JP" sz="1400" dirty="0">
                <a:latin typeface="MS ゴシック"/>
              </a:rPr>
              <a:t> = 0;</a:t>
            </a:r>
          </a:p>
          <a:p>
            <a:endParaRPr lang="en-US" altLang="ja-JP" sz="1400" dirty="0">
              <a:latin typeface="MS ゴシック"/>
            </a:endParaRPr>
          </a:p>
          <a:p>
            <a:endParaRPr lang="en-US" altLang="ja-JP" sz="1400" dirty="0">
              <a:latin typeface="MS ゴシック"/>
            </a:endParaRPr>
          </a:p>
        </p:txBody>
      </p:sp>
      <p:sp>
        <p:nvSpPr>
          <p:cNvPr id="2" name="テキスト ボックス 1">
            <a:extLst>
              <a:ext uri="{FF2B5EF4-FFF2-40B4-BE49-F238E27FC236}">
                <a16:creationId xmlns:a16="http://schemas.microsoft.com/office/drawing/2014/main" id="{C71C7557-4C05-B51A-5CCE-E9BEAA91564D}"/>
              </a:ext>
            </a:extLst>
          </p:cNvPr>
          <p:cNvSpPr txBox="1"/>
          <p:nvPr/>
        </p:nvSpPr>
        <p:spPr>
          <a:xfrm>
            <a:off x="6180306" y="694496"/>
            <a:ext cx="5843169" cy="5478422"/>
          </a:xfrm>
          <a:prstGeom prst="rect">
            <a:avLst/>
          </a:prstGeom>
          <a:noFill/>
          <a:ln w="19050">
            <a:solidFill>
              <a:schemeClr val="accent1"/>
            </a:solidFill>
            <a:prstDash val="sysDash"/>
          </a:ln>
        </p:spPr>
        <p:txBody>
          <a:bodyPr wrap="square">
            <a:noAutofit/>
          </a:bodyPr>
          <a:lstStyle/>
          <a:p>
            <a:r>
              <a:rPr lang="ja-JP" altLang="en-US" sz="1400" dirty="0">
                <a:latin typeface="MS ゴシック"/>
              </a:rPr>
              <a:t> </a:t>
            </a:r>
            <a:r>
              <a:rPr lang="en-US" altLang="ja-JP" sz="1400" dirty="0">
                <a:latin typeface="MS ゴシック"/>
              </a:rPr>
              <a:t>// </a:t>
            </a:r>
            <a:r>
              <a:rPr lang="ja-JP" altLang="en-US" sz="1400" dirty="0">
                <a:latin typeface="MS ゴシック"/>
              </a:rPr>
              <a:t>応答フレームを </a:t>
            </a:r>
            <a:r>
              <a:rPr lang="en-US" altLang="ja-JP" sz="1400" dirty="0">
                <a:latin typeface="MS ゴシック"/>
              </a:rPr>
              <a:t>1000ms </a:t>
            </a:r>
            <a:r>
              <a:rPr lang="ja-JP" altLang="en-US" sz="1400" dirty="0">
                <a:latin typeface="MS ゴシック"/>
              </a:rPr>
              <a:t>待機して読み取り</a:t>
            </a:r>
          </a:p>
          <a:p>
            <a:r>
              <a:rPr lang="ja-JP" altLang="en-US" sz="1400" dirty="0">
                <a:latin typeface="MS ゴシック"/>
              </a:rPr>
              <a:t>  </a:t>
            </a:r>
            <a:r>
              <a:rPr lang="en-US" altLang="ja-JP" sz="1400" dirty="0">
                <a:latin typeface="MS ゴシック"/>
              </a:rPr>
              <a:t>while (</a:t>
            </a:r>
            <a:r>
              <a:rPr lang="en-US" altLang="ja-JP" sz="1400" dirty="0" err="1">
                <a:latin typeface="MS ゴシック"/>
              </a:rPr>
              <a:t>millis</a:t>
            </a:r>
            <a:r>
              <a:rPr lang="en-US" altLang="ja-JP" sz="1400" dirty="0">
                <a:latin typeface="MS ゴシック"/>
              </a:rPr>
              <a:t>() - start &lt; 1000) {</a:t>
            </a:r>
          </a:p>
          <a:p>
            <a:r>
              <a:rPr lang="en-US" altLang="ja-JP" sz="1400" dirty="0">
                <a:latin typeface="MS ゴシック"/>
              </a:rPr>
              <a:t>    while (Serial2.available()) {</a:t>
            </a:r>
          </a:p>
          <a:p>
            <a:r>
              <a:rPr lang="en-US" altLang="ja-JP" sz="1400" dirty="0">
                <a:latin typeface="MS ゴシック"/>
              </a:rPr>
              <a:t>      uint8_t b = Serial2.read();</a:t>
            </a:r>
          </a:p>
          <a:p>
            <a:r>
              <a:rPr lang="en-US" altLang="ja-JP" sz="1400" dirty="0">
                <a:latin typeface="MS ゴシック"/>
              </a:rPr>
              <a:t>      if (</a:t>
            </a:r>
            <a:r>
              <a:rPr lang="en-US" altLang="ja-JP" sz="1400" dirty="0" err="1">
                <a:latin typeface="MS ゴシック"/>
              </a:rPr>
              <a:t>idx</a:t>
            </a:r>
            <a:r>
              <a:rPr lang="en-US" altLang="ja-JP" sz="1400" dirty="0">
                <a:latin typeface="MS ゴシック"/>
              </a:rPr>
              <a:t> &lt; RESP_LEN) {</a:t>
            </a:r>
          </a:p>
          <a:p>
            <a:r>
              <a:rPr lang="en-US" altLang="ja-JP" sz="1400" dirty="0">
                <a:latin typeface="MS ゴシック"/>
              </a:rPr>
              <a:t>        resp[</a:t>
            </a:r>
            <a:r>
              <a:rPr lang="en-US" altLang="ja-JP" sz="1400" dirty="0" err="1">
                <a:latin typeface="MS ゴシック"/>
              </a:rPr>
              <a:t>idx</a:t>
            </a:r>
            <a:r>
              <a:rPr lang="en-US" altLang="ja-JP" sz="1400" dirty="0">
                <a:latin typeface="MS ゴシック"/>
              </a:rPr>
              <a:t>++] = b;</a:t>
            </a:r>
          </a:p>
          <a:p>
            <a:r>
              <a:rPr lang="en-US" altLang="ja-JP" sz="1400" dirty="0">
                <a:latin typeface="MS ゴシック"/>
              </a:rPr>
              <a:t>      } else {</a:t>
            </a:r>
          </a:p>
          <a:p>
            <a:r>
              <a:rPr lang="en-US" altLang="ja-JP" sz="1400" dirty="0">
                <a:latin typeface="MS ゴシック"/>
              </a:rPr>
              <a:t>        // 9</a:t>
            </a:r>
            <a:r>
              <a:rPr lang="ja-JP" altLang="en-US" sz="1400" dirty="0">
                <a:latin typeface="MS ゴシック"/>
              </a:rPr>
              <a:t>バイトを超えた場合は最新の</a:t>
            </a:r>
            <a:r>
              <a:rPr lang="en-US" altLang="ja-JP" sz="1400" dirty="0">
                <a:latin typeface="MS ゴシック"/>
              </a:rPr>
              <a:t>9</a:t>
            </a:r>
            <a:r>
              <a:rPr lang="ja-JP" altLang="en-US" sz="1400" dirty="0">
                <a:latin typeface="MS ゴシック"/>
              </a:rPr>
              <a:t>バイトだけ残す処理</a:t>
            </a:r>
          </a:p>
          <a:p>
            <a:r>
              <a:rPr lang="ja-JP" altLang="en-US" sz="1400" dirty="0">
                <a:latin typeface="MS ゴシック"/>
              </a:rPr>
              <a:t>        </a:t>
            </a:r>
            <a:r>
              <a:rPr lang="en-US" altLang="ja-JP" sz="1400" dirty="0">
                <a:latin typeface="MS ゴシック"/>
              </a:rPr>
              <a:t>for (int </a:t>
            </a:r>
            <a:r>
              <a:rPr lang="en-US" altLang="ja-JP" sz="1400" dirty="0" err="1">
                <a:latin typeface="MS ゴシック"/>
              </a:rPr>
              <a:t>i</a:t>
            </a:r>
            <a:r>
              <a:rPr lang="en-US" altLang="ja-JP" sz="1400" dirty="0">
                <a:latin typeface="MS ゴシック"/>
              </a:rPr>
              <a:t> = 0; </a:t>
            </a:r>
            <a:r>
              <a:rPr lang="en-US" altLang="ja-JP" sz="1400" dirty="0" err="1">
                <a:latin typeface="MS ゴシック"/>
              </a:rPr>
              <a:t>i</a:t>
            </a:r>
            <a:r>
              <a:rPr lang="en-US" altLang="ja-JP" sz="1400" dirty="0">
                <a:latin typeface="MS ゴシック"/>
              </a:rPr>
              <a:t> &lt; RESP_LEN - 1; ++</a:t>
            </a:r>
            <a:r>
              <a:rPr lang="en-US" altLang="ja-JP" sz="1400" dirty="0" err="1">
                <a:latin typeface="MS ゴシック"/>
              </a:rPr>
              <a:t>i</a:t>
            </a:r>
            <a:r>
              <a:rPr lang="en-US" altLang="ja-JP" sz="1400" dirty="0">
                <a:latin typeface="MS ゴシック"/>
              </a:rPr>
              <a:t>) resp[</a:t>
            </a:r>
            <a:r>
              <a:rPr lang="en-US" altLang="ja-JP" sz="1400" dirty="0" err="1">
                <a:latin typeface="MS ゴシック"/>
              </a:rPr>
              <a:t>i</a:t>
            </a:r>
            <a:r>
              <a:rPr lang="en-US" altLang="ja-JP" sz="1400" dirty="0">
                <a:latin typeface="MS ゴシック"/>
              </a:rPr>
              <a:t>] = resp[</a:t>
            </a:r>
            <a:r>
              <a:rPr lang="en-US" altLang="ja-JP" sz="1400" dirty="0" err="1">
                <a:latin typeface="MS ゴシック"/>
              </a:rPr>
              <a:t>i</a:t>
            </a:r>
            <a:r>
              <a:rPr lang="en-US" altLang="ja-JP" sz="1400" dirty="0">
                <a:latin typeface="MS ゴシック"/>
              </a:rPr>
              <a:t> + 1];</a:t>
            </a:r>
          </a:p>
          <a:p>
            <a:r>
              <a:rPr lang="en-US" altLang="ja-JP" sz="1400" dirty="0">
                <a:latin typeface="MS ゴシック"/>
              </a:rPr>
              <a:t>        resp[RESP_LEN - 1] = b;</a:t>
            </a:r>
          </a:p>
          <a:p>
            <a:r>
              <a:rPr lang="en-US" altLang="ja-JP" sz="1400" dirty="0">
                <a:latin typeface="MS ゴシック"/>
              </a:rPr>
              <a:t>      }</a:t>
            </a:r>
          </a:p>
          <a:p>
            <a:r>
              <a:rPr lang="en-US" altLang="ja-JP" sz="1400" dirty="0">
                <a:latin typeface="MS ゴシック"/>
              </a:rPr>
              <a:t>    }</a:t>
            </a:r>
          </a:p>
          <a:p>
            <a:r>
              <a:rPr lang="en-US" altLang="ja-JP" sz="1400" dirty="0">
                <a:latin typeface="MS ゴシック"/>
              </a:rPr>
              <a:t>    if (</a:t>
            </a:r>
            <a:r>
              <a:rPr lang="en-US" altLang="ja-JP" sz="1400" dirty="0" err="1">
                <a:latin typeface="MS ゴシック"/>
              </a:rPr>
              <a:t>idx</a:t>
            </a:r>
            <a:r>
              <a:rPr lang="en-US" altLang="ja-JP" sz="1400" dirty="0">
                <a:latin typeface="MS ゴシック"/>
              </a:rPr>
              <a:t> &gt;= RESP_LEN) break;  // 9</a:t>
            </a:r>
            <a:r>
              <a:rPr lang="ja-JP" altLang="en-US" sz="1400" dirty="0">
                <a:latin typeface="MS ゴシック"/>
              </a:rPr>
              <a:t>バイト揃ったら終了</a:t>
            </a:r>
          </a:p>
          <a:p>
            <a:r>
              <a:rPr lang="ja-JP" altLang="en-US" sz="1400" dirty="0">
                <a:latin typeface="MS ゴシック"/>
              </a:rPr>
              <a:t>  </a:t>
            </a:r>
            <a:r>
              <a:rPr lang="en-US" altLang="ja-JP" sz="1400" dirty="0">
                <a:latin typeface="MS ゴシック"/>
              </a:rPr>
              <a:t>}</a:t>
            </a:r>
          </a:p>
          <a:p>
            <a:endParaRPr lang="en-US" altLang="ja-JP" sz="1400" dirty="0">
              <a:latin typeface="MS ゴシック"/>
            </a:endParaRPr>
          </a:p>
          <a:p>
            <a:r>
              <a:rPr lang="en-US" altLang="ja-JP" sz="1400" dirty="0">
                <a:latin typeface="MS ゴシック"/>
              </a:rPr>
              <a:t>  if (</a:t>
            </a:r>
            <a:r>
              <a:rPr lang="en-US" altLang="ja-JP" sz="1400" dirty="0" err="1">
                <a:latin typeface="MS ゴシック"/>
              </a:rPr>
              <a:t>idx</a:t>
            </a:r>
            <a:r>
              <a:rPr lang="en-US" altLang="ja-JP" sz="1400" dirty="0">
                <a:latin typeface="MS ゴシック"/>
              </a:rPr>
              <a:t> &lt; RESP_LEN) {</a:t>
            </a:r>
          </a:p>
          <a:p>
            <a:r>
              <a:rPr lang="en-US" altLang="ja-JP" sz="1400" dirty="0">
                <a:latin typeface="MS ゴシック"/>
              </a:rPr>
              <a:t>    return -1; // </a:t>
            </a:r>
            <a:r>
              <a:rPr lang="ja-JP" altLang="en-US" sz="1400" dirty="0">
                <a:latin typeface="MS ゴシック"/>
              </a:rPr>
              <a:t>タイムアウト</a:t>
            </a:r>
          </a:p>
          <a:p>
            <a:r>
              <a:rPr lang="ja-JP" altLang="en-US" sz="1400" dirty="0">
                <a:latin typeface="MS ゴシック"/>
              </a:rPr>
              <a:t>  </a:t>
            </a:r>
            <a:r>
              <a:rPr lang="en-US" altLang="ja-JP" sz="1400" dirty="0">
                <a:latin typeface="MS ゴシック"/>
              </a:rPr>
              <a:t>}</a:t>
            </a:r>
          </a:p>
          <a:p>
            <a:endParaRPr lang="en-US" altLang="ja-JP" sz="1400" dirty="0">
              <a:latin typeface="MS ゴシック"/>
            </a:endParaRPr>
          </a:p>
          <a:p>
            <a:r>
              <a:rPr lang="en-US" altLang="ja-JP" sz="1400" dirty="0">
                <a:latin typeface="MS ゴシック"/>
              </a:rPr>
              <a:t>  // </a:t>
            </a:r>
            <a:r>
              <a:rPr lang="ja-JP" altLang="en-US" sz="1400" dirty="0">
                <a:latin typeface="MS ゴシック"/>
              </a:rPr>
              <a:t>応答ヘッダ確認（データシート定義</a:t>
            </a:r>
            <a:r>
              <a:rPr lang="en-US" altLang="ja-JP" sz="1400" dirty="0">
                <a:latin typeface="MS ゴシック"/>
              </a:rPr>
              <a:t>: [0]=0xFF, [1]=0x86</a:t>
            </a:r>
            <a:r>
              <a:rPr lang="ja-JP" altLang="en-US" sz="1400" dirty="0">
                <a:latin typeface="MS ゴシック"/>
              </a:rPr>
              <a:t>）</a:t>
            </a:r>
          </a:p>
          <a:p>
            <a:r>
              <a:rPr lang="ja-JP" altLang="en-US" sz="1400" dirty="0">
                <a:latin typeface="MS ゴシック"/>
              </a:rPr>
              <a:t>  </a:t>
            </a:r>
            <a:r>
              <a:rPr lang="en-US" altLang="ja-JP" sz="1400" dirty="0">
                <a:latin typeface="MS ゴシック"/>
              </a:rPr>
              <a:t>if (resp[0] != 0xFF || resp[1] != 0x86) {</a:t>
            </a:r>
          </a:p>
          <a:p>
            <a:r>
              <a:rPr lang="en-US" altLang="ja-JP" sz="1400" dirty="0">
                <a:latin typeface="MS ゴシック"/>
              </a:rPr>
              <a:t>    return -2; // </a:t>
            </a:r>
            <a:r>
              <a:rPr lang="ja-JP" altLang="en-US" sz="1400" dirty="0">
                <a:latin typeface="MS ゴシック"/>
              </a:rPr>
              <a:t>想定外の応答</a:t>
            </a:r>
          </a:p>
          <a:p>
            <a:r>
              <a:rPr lang="ja-JP" altLang="en-US" sz="1400" dirty="0">
                <a:latin typeface="MS ゴシック"/>
              </a:rPr>
              <a:t>  </a:t>
            </a:r>
            <a:r>
              <a:rPr lang="en-US" altLang="ja-JP" sz="1400" dirty="0">
                <a:latin typeface="MS ゴシック"/>
              </a:rPr>
              <a:t>}</a:t>
            </a:r>
          </a:p>
        </p:txBody>
      </p:sp>
    </p:spTree>
    <p:extLst>
      <p:ext uri="{BB962C8B-B14F-4D97-AF65-F5344CB8AC3E}">
        <p14:creationId xmlns:p14="http://schemas.microsoft.com/office/powerpoint/2010/main" val="2352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125E-3D30-9D9B-6F36-0EFC52DED6E7}"/>
            </a:ext>
          </a:extLst>
        </p:cNvPr>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5B59CBA7-D6CF-EF40-2CB2-BF4590C41616}"/>
              </a:ext>
            </a:extLst>
          </p:cNvPr>
          <p:cNvSpPr txBox="1">
            <a:spLocks/>
          </p:cNvSpPr>
          <p:nvPr/>
        </p:nvSpPr>
        <p:spPr>
          <a:xfrm>
            <a:off x="246347" y="139238"/>
            <a:ext cx="6480000"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solidFill>
                  <a:srgbClr val="FFFF00"/>
                </a:solidFill>
              </a:rPr>
              <a:t>M5Stack</a:t>
            </a:r>
            <a:r>
              <a:rPr lang="ja-JP" altLang="en-US" sz="1800" dirty="0">
                <a:solidFill>
                  <a:srgbClr val="FFFF00"/>
                </a:solidFill>
              </a:rPr>
              <a:t>と</a:t>
            </a:r>
            <a:r>
              <a:rPr lang="en-US" altLang="ja-JP" sz="1800" dirty="0">
                <a:solidFill>
                  <a:srgbClr val="FFFF00"/>
                </a:solidFill>
              </a:rPr>
              <a:t>MH-Z19E</a:t>
            </a:r>
            <a:r>
              <a:rPr lang="ja-JP" altLang="en-US" sz="1800" dirty="0">
                <a:solidFill>
                  <a:srgbClr val="FFFF00"/>
                </a:solidFill>
              </a:rPr>
              <a:t>の接続のソース③：</a:t>
            </a:r>
            <a:r>
              <a:rPr lang="en-US" altLang="ja-JP" sz="1800" dirty="0">
                <a:solidFill>
                  <a:srgbClr val="FFFF00"/>
                </a:solidFill>
              </a:rPr>
              <a:t>readCO2</a:t>
            </a:r>
            <a:r>
              <a:rPr lang="ja-JP" altLang="en-US" sz="1800" dirty="0">
                <a:solidFill>
                  <a:srgbClr val="FFFF00"/>
                </a:solidFill>
              </a:rPr>
              <a:t>関数</a:t>
            </a:r>
            <a:r>
              <a:rPr lang="en-US" altLang="ja-JP" sz="1800" dirty="0">
                <a:solidFill>
                  <a:srgbClr val="FFFF00"/>
                </a:solidFill>
              </a:rPr>
              <a:t>(</a:t>
            </a:r>
            <a:r>
              <a:rPr lang="ja-JP" altLang="en-US" sz="1800" dirty="0">
                <a:solidFill>
                  <a:srgbClr val="FFFF00"/>
                </a:solidFill>
              </a:rPr>
              <a:t>続き</a:t>
            </a:r>
            <a:r>
              <a:rPr lang="en-US" altLang="ja-JP" sz="1800" dirty="0">
                <a:solidFill>
                  <a:srgbClr val="FFFF00"/>
                </a:solidFill>
              </a:rPr>
              <a:t>)</a:t>
            </a:r>
            <a:endParaRPr lang="ja-JP" altLang="en-US" sz="1800" dirty="0">
              <a:solidFill>
                <a:srgbClr val="FFFF00"/>
              </a:solidFill>
            </a:endParaRPr>
          </a:p>
        </p:txBody>
      </p:sp>
      <p:sp>
        <p:nvSpPr>
          <p:cNvPr id="5" name="テキスト ボックス 4">
            <a:extLst>
              <a:ext uri="{FF2B5EF4-FFF2-40B4-BE49-F238E27FC236}">
                <a16:creationId xmlns:a16="http://schemas.microsoft.com/office/drawing/2014/main" id="{08152659-6A72-5115-72C8-E00A50C61D52}"/>
              </a:ext>
            </a:extLst>
          </p:cNvPr>
          <p:cNvSpPr txBox="1"/>
          <p:nvPr/>
        </p:nvSpPr>
        <p:spPr>
          <a:xfrm>
            <a:off x="168525" y="694496"/>
            <a:ext cx="5843169" cy="6124754"/>
          </a:xfrm>
          <a:prstGeom prst="rect">
            <a:avLst/>
          </a:prstGeom>
          <a:noFill/>
          <a:ln w="19050">
            <a:solidFill>
              <a:schemeClr val="accent1"/>
            </a:solidFill>
            <a:prstDash val="sysDash"/>
          </a:ln>
        </p:spPr>
        <p:txBody>
          <a:bodyPr wrap="square">
            <a:spAutoFit/>
          </a:bodyPr>
          <a:lstStyle/>
          <a:p>
            <a:r>
              <a:rPr lang="ja-JP" altLang="en-US" sz="1400" dirty="0">
                <a:latin typeface="MS ゴシック"/>
              </a:rPr>
              <a:t>  </a:t>
            </a:r>
            <a:r>
              <a:rPr lang="en-US" altLang="ja-JP" sz="1400" dirty="0">
                <a:latin typeface="MS ゴシック"/>
              </a:rPr>
              <a:t>// --------------------------------------------------</a:t>
            </a:r>
          </a:p>
          <a:p>
            <a:r>
              <a:rPr lang="en-US" altLang="ja-JP" sz="1400" dirty="0">
                <a:latin typeface="MS ゴシック"/>
              </a:rPr>
              <a:t>  // ★ </a:t>
            </a:r>
            <a:r>
              <a:rPr lang="ja-JP" altLang="en-US" sz="1400" dirty="0">
                <a:latin typeface="MS ゴシック"/>
              </a:rPr>
              <a:t>センサ生データを </a:t>
            </a:r>
            <a:r>
              <a:rPr lang="en-US" altLang="ja-JP" sz="1400" dirty="0">
                <a:latin typeface="MS ゴシック"/>
              </a:rPr>
              <a:t>ppm </a:t>
            </a:r>
            <a:r>
              <a:rPr lang="ja-JP" altLang="en-US" sz="1400" dirty="0">
                <a:latin typeface="MS ゴシック"/>
              </a:rPr>
              <a:t>に変換する部分 ★</a:t>
            </a:r>
          </a:p>
          <a:p>
            <a:r>
              <a:rPr lang="ja-JP" altLang="en-US" sz="1400" dirty="0">
                <a:latin typeface="MS ゴシック"/>
              </a:rPr>
              <a:t>  </a:t>
            </a:r>
            <a:r>
              <a:rPr lang="en-US" altLang="ja-JP" sz="1400" dirty="0">
                <a:latin typeface="MS ゴシック"/>
              </a:rPr>
              <a:t>// resp[2] = High byte</a:t>
            </a:r>
          </a:p>
          <a:p>
            <a:r>
              <a:rPr lang="en-US" altLang="ja-JP" sz="1400" dirty="0">
                <a:latin typeface="MS ゴシック"/>
              </a:rPr>
              <a:t>  // resp[3] = Low byte</a:t>
            </a:r>
          </a:p>
          <a:p>
            <a:r>
              <a:rPr lang="en-US" altLang="ja-JP" sz="1400" dirty="0">
                <a:latin typeface="MS ゴシック"/>
              </a:rPr>
              <a:t>  // ppm = resp[2] * 256 + resp[3]</a:t>
            </a:r>
          </a:p>
          <a:p>
            <a:r>
              <a:rPr lang="en-US" altLang="ja-JP" sz="1400" dirty="0">
                <a:latin typeface="MS ゴシック"/>
              </a:rPr>
              <a:t>  //</a:t>
            </a:r>
          </a:p>
          <a:p>
            <a:r>
              <a:rPr lang="en-US" altLang="ja-JP" sz="1400" dirty="0">
                <a:latin typeface="MS ゴシック"/>
              </a:rPr>
              <a:t>  // </a:t>
            </a:r>
            <a:r>
              <a:rPr lang="ja-JP" altLang="en-US" sz="1400" dirty="0">
                <a:latin typeface="MS ゴシック"/>
              </a:rPr>
              <a:t>データシート記載</a:t>
            </a:r>
            <a:r>
              <a:rPr lang="en-US" altLang="ja-JP" sz="1400" dirty="0">
                <a:latin typeface="MS ゴシック"/>
              </a:rPr>
              <a:t>:</a:t>
            </a:r>
          </a:p>
          <a:p>
            <a:r>
              <a:rPr lang="en-US" altLang="ja-JP" sz="1400" dirty="0">
                <a:latin typeface="MS ゴシック"/>
              </a:rPr>
              <a:t>  //   Concentration = HIGH * 256 + LOW</a:t>
            </a:r>
          </a:p>
          <a:p>
            <a:r>
              <a:rPr lang="en-US" altLang="ja-JP" sz="1400" dirty="0">
                <a:latin typeface="MS ゴシック"/>
              </a:rPr>
              <a:t>  // </a:t>
            </a:r>
            <a:r>
              <a:rPr lang="ja-JP" altLang="en-US" sz="1400" dirty="0">
                <a:latin typeface="MS ゴシック"/>
              </a:rPr>
              <a:t>例</a:t>
            </a:r>
            <a:r>
              <a:rPr lang="en-US" altLang="ja-JP" sz="1400" dirty="0">
                <a:latin typeface="MS ゴシック"/>
              </a:rPr>
              <a:t>: [2]=0x01, [3]=0xF4 → 0x01F4 = 500 → 500 ppm</a:t>
            </a:r>
          </a:p>
          <a:p>
            <a:r>
              <a:rPr lang="en-US" altLang="ja-JP" sz="1400" dirty="0">
                <a:latin typeface="MS ゴシック"/>
              </a:rPr>
              <a:t>  // --------------------------------------------------</a:t>
            </a:r>
          </a:p>
          <a:p>
            <a:r>
              <a:rPr lang="en-US" altLang="ja-JP" sz="1400" dirty="0">
                <a:latin typeface="MS ゴシック"/>
              </a:rPr>
              <a:t>  int ppm = (int)resp[2] * 256 + (int)resp[3];</a:t>
            </a:r>
          </a:p>
          <a:p>
            <a:endParaRPr lang="en-US" altLang="ja-JP" sz="1400" dirty="0">
              <a:latin typeface="MS ゴシック"/>
            </a:endParaRPr>
          </a:p>
          <a:p>
            <a:r>
              <a:rPr lang="en-US" altLang="ja-JP" sz="1400" dirty="0">
                <a:latin typeface="MS ゴシック"/>
              </a:rPr>
              <a:t>  // </a:t>
            </a:r>
            <a:r>
              <a:rPr lang="ja-JP" altLang="en-US" sz="1400" dirty="0">
                <a:latin typeface="MS ゴシック"/>
              </a:rPr>
              <a:t>応答フレームのチェックサム検証</a:t>
            </a:r>
          </a:p>
          <a:p>
            <a:r>
              <a:rPr lang="ja-JP" altLang="en-US" sz="1400" dirty="0">
                <a:latin typeface="MS ゴシック"/>
              </a:rPr>
              <a:t>  </a:t>
            </a:r>
            <a:r>
              <a:rPr lang="en-US" altLang="ja-JP" sz="1400" dirty="0">
                <a:latin typeface="MS ゴシック"/>
              </a:rPr>
              <a:t>// </a:t>
            </a:r>
            <a:r>
              <a:rPr lang="ja-JP" altLang="en-US" sz="1400" dirty="0">
                <a:latin typeface="MS ゴシック"/>
              </a:rPr>
              <a:t>データシート記載の算出式</a:t>
            </a:r>
            <a:r>
              <a:rPr lang="en-US" altLang="ja-JP" sz="1400" dirty="0">
                <a:latin typeface="MS ゴシック"/>
              </a:rPr>
              <a:t>:</a:t>
            </a:r>
          </a:p>
          <a:p>
            <a:r>
              <a:rPr lang="en-US" altLang="ja-JP" sz="1400" dirty="0">
                <a:latin typeface="MS ゴシック"/>
              </a:rPr>
              <a:t>  //   checksum = 0xFF - ( (Byte1 + ... + Byte7) % 256 ) + 1</a:t>
            </a:r>
          </a:p>
          <a:p>
            <a:r>
              <a:rPr lang="en-US" altLang="ja-JP" sz="1400" dirty="0">
                <a:latin typeface="MS ゴシック"/>
              </a:rPr>
              <a:t>  // </a:t>
            </a:r>
            <a:r>
              <a:rPr lang="ja-JP" altLang="en-US" sz="1400" dirty="0">
                <a:latin typeface="MS ゴシック"/>
              </a:rPr>
              <a:t>ここでは簡易実装（</a:t>
            </a:r>
            <a:r>
              <a:rPr lang="en-US" altLang="ja-JP" sz="1400" dirty="0">
                <a:latin typeface="MS ゴシック"/>
              </a:rPr>
              <a:t>%256 </a:t>
            </a:r>
            <a:r>
              <a:rPr lang="ja-JP" altLang="en-US" sz="1400" dirty="0">
                <a:latin typeface="MS ゴシック"/>
              </a:rPr>
              <a:t>省略でも同じ効果）</a:t>
            </a:r>
          </a:p>
          <a:p>
            <a:r>
              <a:rPr lang="ja-JP" altLang="en-US" sz="1400" dirty="0">
                <a:latin typeface="MS ゴシック"/>
              </a:rPr>
              <a:t>  </a:t>
            </a:r>
            <a:r>
              <a:rPr lang="en-US" altLang="ja-JP" sz="1400" dirty="0">
                <a:latin typeface="MS ゴシック"/>
              </a:rPr>
              <a:t>uint8_t sum = 0;</a:t>
            </a:r>
          </a:p>
          <a:p>
            <a:r>
              <a:rPr lang="en-US" altLang="ja-JP" sz="1400" dirty="0">
                <a:latin typeface="MS ゴシック"/>
              </a:rPr>
              <a:t>  for (int </a:t>
            </a:r>
            <a:r>
              <a:rPr lang="en-US" altLang="ja-JP" sz="1400" dirty="0" err="1">
                <a:latin typeface="MS ゴシック"/>
              </a:rPr>
              <a:t>i</a:t>
            </a:r>
            <a:r>
              <a:rPr lang="en-US" altLang="ja-JP" sz="1400" dirty="0">
                <a:latin typeface="MS ゴシック"/>
              </a:rPr>
              <a:t> = 1; </a:t>
            </a:r>
            <a:r>
              <a:rPr lang="en-US" altLang="ja-JP" sz="1400" dirty="0" err="1">
                <a:latin typeface="MS ゴシック"/>
              </a:rPr>
              <a:t>i</a:t>
            </a:r>
            <a:r>
              <a:rPr lang="en-US" altLang="ja-JP" sz="1400" dirty="0">
                <a:latin typeface="MS ゴシック"/>
              </a:rPr>
              <a:t> &lt; 8; ++</a:t>
            </a:r>
            <a:r>
              <a:rPr lang="en-US" altLang="ja-JP" sz="1400" dirty="0" err="1">
                <a:latin typeface="MS ゴシック"/>
              </a:rPr>
              <a:t>i</a:t>
            </a:r>
            <a:r>
              <a:rPr lang="en-US" altLang="ja-JP" sz="1400" dirty="0">
                <a:latin typeface="MS ゴシック"/>
              </a:rPr>
              <a:t>) sum += resp[</a:t>
            </a:r>
            <a:r>
              <a:rPr lang="en-US" altLang="ja-JP" sz="1400" dirty="0" err="1">
                <a:latin typeface="MS ゴシック"/>
              </a:rPr>
              <a:t>i</a:t>
            </a:r>
            <a:r>
              <a:rPr lang="en-US" altLang="ja-JP" sz="1400" dirty="0">
                <a:latin typeface="MS ゴシック"/>
              </a:rPr>
              <a:t>];</a:t>
            </a:r>
          </a:p>
          <a:p>
            <a:r>
              <a:rPr lang="en-US" altLang="ja-JP" sz="1400" dirty="0">
                <a:latin typeface="MS ゴシック"/>
              </a:rPr>
              <a:t>  uint8_t checksum = 0xFF - sum + 1;</a:t>
            </a:r>
          </a:p>
          <a:p>
            <a:r>
              <a:rPr lang="en-US" altLang="ja-JP" sz="1400" dirty="0">
                <a:latin typeface="MS ゴシック"/>
              </a:rPr>
              <a:t>  if (checksum != resp[8]) {</a:t>
            </a:r>
          </a:p>
          <a:p>
            <a:r>
              <a:rPr lang="en-US" altLang="ja-JP" sz="1400" dirty="0">
                <a:latin typeface="MS ゴシック"/>
              </a:rPr>
              <a:t>    // </a:t>
            </a:r>
            <a:r>
              <a:rPr lang="ja-JP" altLang="en-US" sz="1400" dirty="0">
                <a:latin typeface="MS ゴシック"/>
              </a:rPr>
              <a:t>チェックサム不一致</a:t>
            </a:r>
          </a:p>
          <a:p>
            <a:r>
              <a:rPr lang="ja-JP" altLang="en-US" sz="1400" dirty="0">
                <a:latin typeface="MS ゴシック"/>
              </a:rPr>
              <a:t>    </a:t>
            </a:r>
            <a:r>
              <a:rPr lang="en-US" altLang="ja-JP" sz="1400" dirty="0">
                <a:latin typeface="MS ゴシック"/>
              </a:rPr>
              <a:t>// </a:t>
            </a:r>
            <a:r>
              <a:rPr lang="ja-JP" altLang="en-US" sz="1400" dirty="0">
                <a:latin typeface="MS ゴシック"/>
              </a:rPr>
              <a:t>一部ファームでは異なる動作報告もあるため、</a:t>
            </a:r>
          </a:p>
          <a:p>
            <a:r>
              <a:rPr lang="ja-JP" altLang="en-US" sz="1400" dirty="0">
                <a:latin typeface="MS ゴシック"/>
              </a:rPr>
              <a:t>    </a:t>
            </a:r>
            <a:r>
              <a:rPr lang="en-US" altLang="ja-JP" sz="1400" dirty="0">
                <a:latin typeface="MS ゴシック"/>
              </a:rPr>
              <a:t>// </a:t>
            </a:r>
            <a:r>
              <a:rPr lang="ja-JP" altLang="en-US" sz="1400" dirty="0">
                <a:latin typeface="MS ゴシック"/>
              </a:rPr>
              <a:t>ここでは </a:t>
            </a:r>
            <a:r>
              <a:rPr lang="en-US" altLang="ja-JP" sz="1400" dirty="0">
                <a:latin typeface="MS ゴシック"/>
              </a:rPr>
              <a:t>ppm </a:t>
            </a:r>
            <a:r>
              <a:rPr lang="ja-JP" altLang="en-US" sz="1400" dirty="0">
                <a:latin typeface="MS ゴシック"/>
              </a:rPr>
              <a:t>をそのまま返す選択肢も可</a:t>
            </a:r>
          </a:p>
          <a:p>
            <a:r>
              <a:rPr lang="ja-JP" altLang="en-US" sz="1400" dirty="0">
                <a:latin typeface="MS ゴシック"/>
              </a:rPr>
              <a:t>    </a:t>
            </a:r>
            <a:r>
              <a:rPr lang="en-US" altLang="ja-JP" sz="1400" dirty="0">
                <a:latin typeface="MS ゴシック"/>
              </a:rPr>
              <a:t>// return -3;</a:t>
            </a:r>
          </a:p>
          <a:p>
            <a:r>
              <a:rPr lang="en-US" altLang="ja-JP" sz="1400" dirty="0">
                <a:latin typeface="MS ゴシック"/>
              </a:rPr>
              <a:t>  }</a:t>
            </a:r>
          </a:p>
          <a:p>
            <a:endParaRPr lang="en-US" altLang="ja-JP" sz="1400" dirty="0">
              <a:latin typeface="MS ゴシック"/>
            </a:endParaRPr>
          </a:p>
          <a:p>
            <a:r>
              <a:rPr lang="en-US" altLang="ja-JP" sz="1400" dirty="0">
                <a:latin typeface="MS ゴシック"/>
              </a:rPr>
              <a:t>  return ppm;</a:t>
            </a:r>
          </a:p>
          <a:p>
            <a:r>
              <a:rPr lang="en-US" altLang="ja-JP" sz="1400" dirty="0">
                <a:latin typeface="MS ゴシック"/>
              </a:rPr>
              <a:t>}</a:t>
            </a:r>
          </a:p>
        </p:txBody>
      </p:sp>
      <p:sp>
        <p:nvSpPr>
          <p:cNvPr id="6" name="正方形/長方形 5">
            <a:extLst>
              <a:ext uri="{FF2B5EF4-FFF2-40B4-BE49-F238E27FC236}">
                <a16:creationId xmlns:a16="http://schemas.microsoft.com/office/drawing/2014/main" id="{2B826317-BF13-9AB6-AAA1-51A7A6DF262D}"/>
              </a:ext>
            </a:extLst>
          </p:cNvPr>
          <p:cNvSpPr/>
          <p:nvPr/>
        </p:nvSpPr>
        <p:spPr>
          <a:xfrm>
            <a:off x="246346" y="2870722"/>
            <a:ext cx="5933961" cy="21294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7" name="テキスト ボックス 6">
            <a:extLst>
              <a:ext uri="{FF2B5EF4-FFF2-40B4-BE49-F238E27FC236}">
                <a16:creationId xmlns:a16="http://schemas.microsoft.com/office/drawing/2014/main" id="{B32F4903-81F0-45EF-5925-DA97FF8EFCAE}"/>
              </a:ext>
            </a:extLst>
          </p:cNvPr>
          <p:cNvSpPr txBox="1"/>
          <p:nvPr/>
        </p:nvSpPr>
        <p:spPr>
          <a:xfrm>
            <a:off x="6011694" y="2823306"/>
            <a:ext cx="3258229" cy="307777"/>
          </a:xfrm>
          <a:prstGeom prst="rect">
            <a:avLst/>
          </a:prstGeom>
          <a:noFill/>
        </p:spPr>
        <p:txBody>
          <a:bodyPr wrap="square" rtlCol="0">
            <a:spAutoFit/>
          </a:bodyPr>
          <a:lstStyle/>
          <a:p>
            <a:pPr algn="ctr"/>
            <a:r>
              <a:rPr lang="ja-JP" altLang="en-US" sz="1400" b="1" dirty="0">
                <a:solidFill>
                  <a:srgbClr val="FF33CC"/>
                </a:solidFill>
              </a:rPr>
              <a:t>二酸化炭素濃度を求める式</a:t>
            </a:r>
          </a:p>
        </p:txBody>
      </p:sp>
    </p:spTree>
    <p:extLst>
      <p:ext uri="{BB962C8B-B14F-4D97-AF65-F5344CB8AC3E}">
        <p14:creationId xmlns:p14="http://schemas.microsoft.com/office/powerpoint/2010/main" val="860116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91EF1-321E-E4B8-568E-6302BA04ABE8}"/>
            </a:ext>
          </a:extLst>
        </p:cNvPr>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A4936321-E5ED-01BC-A792-E21895EC88AB}"/>
              </a:ext>
            </a:extLst>
          </p:cNvPr>
          <p:cNvSpPr txBox="1">
            <a:spLocks/>
          </p:cNvSpPr>
          <p:nvPr/>
        </p:nvSpPr>
        <p:spPr>
          <a:xfrm>
            <a:off x="246347" y="139238"/>
            <a:ext cx="6480000"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solidFill>
                  <a:srgbClr val="FFFF00"/>
                </a:solidFill>
              </a:rPr>
              <a:t>M5Stack</a:t>
            </a:r>
            <a:r>
              <a:rPr lang="ja-JP" altLang="en-US" sz="1800" dirty="0">
                <a:solidFill>
                  <a:srgbClr val="FFFF00"/>
                </a:solidFill>
              </a:rPr>
              <a:t>と</a:t>
            </a:r>
            <a:r>
              <a:rPr lang="en-US" altLang="ja-JP" sz="1800" dirty="0">
                <a:solidFill>
                  <a:srgbClr val="FFFF00"/>
                </a:solidFill>
              </a:rPr>
              <a:t>MH-Z19E</a:t>
            </a:r>
            <a:r>
              <a:rPr lang="ja-JP" altLang="en-US" sz="1800" dirty="0">
                <a:solidFill>
                  <a:srgbClr val="FFFF00"/>
                </a:solidFill>
              </a:rPr>
              <a:t>の接続のソース④：</a:t>
            </a:r>
            <a:r>
              <a:rPr lang="en-US" altLang="ja-JP" sz="1800" dirty="0">
                <a:solidFill>
                  <a:srgbClr val="FFFF00"/>
                </a:solidFill>
              </a:rPr>
              <a:t>loop</a:t>
            </a:r>
            <a:r>
              <a:rPr lang="ja-JP" altLang="en-US" sz="1800" dirty="0">
                <a:solidFill>
                  <a:srgbClr val="FFFF00"/>
                </a:solidFill>
              </a:rPr>
              <a:t>関数</a:t>
            </a:r>
          </a:p>
        </p:txBody>
      </p:sp>
      <p:sp>
        <p:nvSpPr>
          <p:cNvPr id="5" name="テキスト ボックス 4">
            <a:extLst>
              <a:ext uri="{FF2B5EF4-FFF2-40B4-BE49-F238E27FC236}">
                <a16:creationId xmlns:a16="http://schemas.microsoft.com/office/drawing/2014/main" id="{254B7ECA-A17B-B4CD-E3E0-A53F92A22378}"/>
              </a:ext>
            </a:extLst>
          </p:cNvPr>
          <p:cNvSpPr txBox="1"/>
          <p:nvPr/>
        </p:nvSpPr>
        <p:spPr>
          <a:xfrm>
            <a:off x="168525" y="694496"/>
            <a:ext cx="5843169" cy="6124754"/>
          </a:xfrm>
          <a:prstGeom prst="rect">
            <a:avLst/>
          </a:prstGeom>
          <a:noFill/>
          <a:ln w="19050">
            <a:solidFill>
              <a:schemeClr val="accent1"/>
            </a:solidFill>
            <a:prstDash val="sysDash"/>
          </a:ln>
        </p:spPr>
        <p:txBody>
          <a:bodyPr wrap="square">
            <a:spAutoFit/>
          </a:bodyPr>
          <a:lstStyle/>
          <a:p>
            <a:r>
              <a:rPr lang="en-US" altLang="ja-JP" sz="1400" dirty="0">
                <a:latin typeface="MS ゴシック"/>
              </a:rPr>
              <a:t>void loop() {</a:t>
            </a:r>
          </a:p>
          <a:p>
            <a:r>
              <a:rPr lang="en-US" altLang="ja-JP" sz="1400" dirty="0">
                <a:latin typeface="MS ゴシック"/>
              </a:rPr>
              <a:t>  int co2 = readCO2();</a:t>
            </a:r>
          </a:p>
          <a:p>
            <a:endParaRPr lang="en-US" altLang="ja-JP" sz="1400" dirty="0">
              <a:latin typeface="MS ゴシック"/>
            </a:endParaRPr>
          </a:p>
          <a:p>
            <a:r>
              <a:rPr lang="en-US" altLang="ja-JP" sz="1400" dirty="0">
                <a:latin typeface="MS ゴシック"/>
              </a:rPr>
              <a:t>  // </a:t>
            </a:r>
            <a:r>
              <a:rPr lang="ja-JP" altLang="en-US" sz="1400" dirty="0">
                <a:latin typeface="MS ゴシック"/>
              </a:rPr>
              <a:t>表示部の更新</a:t>
            </a:r>
          </a:p>
          <a:p>
            <a:r>
              <a:rPr lang="ja-JP" altLang="en-US" sz="1400" dirty="0">
                <a:latin typeface="MS ゴシック"/>
              </a:rPr>
              <a:t>  </a:t>
            </a:r>
            <a:r>
              <a:rPr lang="en-US" altLang="ja-JP" sz="1400" dirty="0">
                <a:latin typeface="MS ゴシック"/>
              </a:rPr>
              <a:t>M5.Lcd.fillRect(0, 30, 320, 60, BLACK);</a:t>
            </a:r>
          </a:p>
          <a:p>
            <a:r>
              <a:rPr lang="en-US" altLang="ja-JP" sz="1400" dirty="0">
                <a:latin typeface="MS ゴシック"/>
              </a:rPr>
              <a:t>  M5.Lcd.setCursor(0, 30);</a:t>
            </a:r>
          </a:p>
          <a:p>
            <a:endParaRPr lang="en-US" altLang="ja-JP" sz="1400" dirty="0">
              <a:latin typeface="MS ゴシック"/>
            </a:endParaRPr>
          </a:p>
          <a:p>
            <a:r>
              <a:rPr lang="en-US" altLang="ja-JP" sz="1400" dirty="0">
                <a:latin typeface="MS ゴシック"/>
              </a:rPr>
              <a:t>  if (co2 &gt;= 0) {</a:t>
            </a:r>
          </a:p>
          <a:p>
            <a:r>
              <a:rPr lang="en-US" altLang="ja-JP" sz="1400" dirty="0">
                <a:latin typeface="MS ゴシック"/>
              </a:rPr>
              <a:t>    // </a:t>
            </a:r>
            <a:r>
              <a:rPr lang="ja-JP" altLang="en-US" sz="1400" dirty="0">
                <a:latin typeface="MS ゴシック"/>
              </a:rPr>
              <a:t>正常時 → </a:t>
            </a:r>
            <a:r>
              <a:rPr lang="en-US" altLang="ja-JP" sz="1400" dirty="0">
                <a:latin typeface="MS ゴシック"/>
              </a:rPr>
              <a:t>ppm </a:t>
            </a:r>
            <a:r>
              <a:rPr lang="ja-JP" altLang="en-US" sz="1400" dirty="0">
                <a:latin typeface="MS ゴシック"/>
              </a:rPr>
              <a:t>を表示</a:t>
            </a:r>
          </a:p>
          <a:p>
            <a:r>
              <a:rPr lang="ja-JP" altLang="en-US" sz="1400" dirty="0">
                <a:latin typeface="MS ゴシック"/>
              </a:rPr>
              <a:t>    </a:t>
            </a:r>
            <a:r>
              <a:rPr lang="en-US" altLang="ja-JP" sz="1400" dirty="0">
                <a:latin typeface="MS ゴシック"/>
              </a:rPr>
              <a:t>String s = "CO2: " + String(co2) + " ppm";</a:t>
            </a:r>
          </a:p>
          <a:p>
            <a:r>
              <a:rPr lang="en-US" altLang="ja-JP" sz="1400" dirty="0">
                <a:latin typeface="MS ゴシック"/>
              </a:rPr>
              <a:t>    M5.Lcd.println(s);</a:t>
            </a:r>
          </a:p>
          <a:p>
            <a:r>
              <a:rPr lang="en-US" altLang="ja-JP" sz="1400" dirty="0">
                <a:latin typeface="MS ゴシック"/>
              </a:rPr>
              <a:t>    </a:t>
            </a:r>
            <a:r>
              <a:rPr lang="en-US" altLang="ja-JP" sz="1400" dirty="0" err="1">
                <a:latin typeface="MS ゴシック"/>
              </a:rPr>
              <a:t>Serial.println</a:t>
            </a:r>
            <a:r>
              <a:rPr lang="en-US" altLang="ja-JP" sz="1400" dirty="0">
                <a:latin typeface="MS ゴシック"/>
              </a:rPr>
              <a:t>(s);</a:t>
            </a:r>
          </a:p>
          <a:p>
            <a:r>
              <a:rPr lang="en-US" altLang="ja-JP" sz="1400" dirty="0">
                <a:latin typeface="MS ゴシック"/>
              </a:rPr>
              <a:t>  } else {</a:t>
            </a:r>
          </a:p>
          <a:p>
            <a:r>
              <a:rPr lang="en-US" altLang="ja-JP" sz="1400" dirty="0">
                <a:latin typeface="MS ゴシック"/>
              </a:rPr>
              <a:t>    // </a:t>
            </a:r>
            <a:r>
              <a:rPr lang="ja-JP" altLang="en-US" sz="1400" dirty="0">
                <a:latin typeface="MS ゴシック"/>
              </a:rPr>
              <a:t>エラー時のメッセージ分岐</a:t>
            </a:r>
          </a:p>
          <a:p>
            <a:r>
              <a:rPr lang="ja-JP" altLang="en-US" sz="1400" dirty="0">
                <a:latin typeface="MS ゴシック"/>
              </a:rPr>
              <a:t>    </a:t>
            </a:r>
            <a:r>
              <a:rPr lang="en-US" altLang="ja-JP" sz="1400" dirty="0">
                <a:latin typeface="MS ゴシック"/>
              </a:rPr>
              <a:t>if (co2 == -1) {</a:t>
            </a:r>
          </a:p>
          <a:p>
            <a:r>
              <a:rPr lang="en-US" altLang="ja-JP" sz="1400" dirty="0">
                <a:latin typeface="MS ゴシック"/>
              </a:rPr>
              <a:t>      M5.Lcd.println("Timeout reading sensor");</a:t>
            </a:r>
          </a:p>
          <a:p>
            <a:r>
              <a:rPr lang="en-US" altLang="ja-JP" sz="1400" dirty="0">
                <a:latin typeface="MS ゴシック"/>
              </a:rPr>
              <a:t>      </a:t>
            </a:r>
            <a:r>
              <a:rPr lang="en-US" altLang="ja-JP" sz="1400" dirty="0" err="1">
                <a:latin typeface="MS ゴシック"/>
              </a:rPr>
              <a:t>Serial.println</a:t>
            </a:r>
            <a:r>
              <a:rPr lang="en-US" altLang="ja-JP" sz="1400" dirty="0">
                <a:latin typeface="MS ゴシック"/>
              </a:rPr>
              <a:t>("Timeout reading sensor");</a:t>
            </a:r>
          </a:p>
          <a:p>
            <a:r>
              <a:rPr lang="en-US" altLang="ja-JP" sz="1400" dirty="0">
                <a:latin typeface="MS ゴシック"/>
              </a:rPr>
              <a:t>    } else if (co2 == -2) {</a:t>
            </a:r>
          </a:p>
          <a:p>
            <a:r>
              <a:rPr lang="en-US" altLang="ja-JP" sz="1400" dirty="0">
                <a:latin typeface="MS ゴシック"/>
              </a:rPr>
              <a:t>      M5.Lcd.println("Invalid response");</a:t>
            </a:r>
          </a:p>
          <a:p>
            <a:r>
              <a:rPr lang="en-US" altLang="ja-JP" sz="1400" dirty="0">
                <a:latin typeface="MS ゴシック"/>
              </a:rPr>
              <a:t>      </a:t>
            </a:r>
            <a:r>
              <a:rPr lang="en-US" altLang="ja-JP" sz="1400" dirty="0" err="1">
                <a:latin typeface="MS ゴシック"/>
              </a:rPr>
              <a:t>Serial.println</a:t>
            </a:r>
            <a:r>
              <a:rPr lang="en-US" altLang="ja-JP" sz="1400" dirty="0">
                <a:latin typeface="MS ゴシック"/>
              </a:rPr>
              <a:t>("Invalid response");</a:t>
            </a:r>
          </a:p>
          <a:p>
            <a:r>
              <a:rPr lang="en-US" altLang="ja-JP" sz="1400" dirty="0">
                <a:latin typeface="MS ゴシック"/>
              </a:rPr>
              <a:t>    } else {</a:t>
            </a:r>
          </a:p>
          <a:p>
            <a:r>
              <a:rPr lang="en-US" altLang="ja-JP" sz="1400" dirty="0">
                <a:latin typeface="MS ゴシック"/>
              </a:rPr>
              <a:t>      M5.Lcd.println("Error");</a:t>
            </a:r>
          </a:p>
          <a:p>
            <a:r>
              <a:rPr lang="en-US" altLang="ja-JP" sz="1400" dirty="0">
                <a:latin typeface="MS ゴシック"/>
              </a:rPr>
              <a:t>      </a:t>
            </a:r>
            <a:r>
              <a:rPr lang="en-US" altLang="ja-JP" sz="1400" dirty="0" err="1">
                <a:latin typeface="MS ゴシック"/>
              </a:rPr>
              <a:t>Serial.println</a:t>
            </a:r>
            <a:r>
              <a:rPr lang="en-US" altLang="ja-JP" sz="1400" dirty="0">
                <a:latin typeface="MS ゴシック"/>
              </a:rPr>
              <a:t>("Error");</a:t>
            </a:r>
          </a:p>
          <a:p>
            <a:r>
              <a:rPr lang="en-US" altLang="ja-JP" sz="1400" dirty="0">
                <a:latin typeface="MS ゴシック"/>
              </a:rPr>
              <a:t>    }</a:t>
            </a:r>
          </a:p>
          <a:p>
            <a:r>
              <a:rPr lang="en-US" altLang="ja-JP" sz="1400" dirty="0">
                <a:latin typeface="MS ゴシック"/>
              </a:rPr>
              <a:t>  }</a:t>
            </a:r>
          </a:p>
          <a:p>
            <a:endParaRPr lang="en-US" altLang="ja-JP" sz="1400" dirty="0">
              <a:latin typeface="MS ゴシック"/>
            </a:endParaRPr>
          </a:p>
          <a:p>
            <a:r>
              <a:rPr lang="en-US" altLang="ja-JP" sz="1400" dirty="0">
                <a:latin typeface="MS ゴシック"/>
              </a:rPr>
              <a:t>  delay(3000); // 3</a:t>
            </a:r>
            <a:r>
              <a:rPr lang="ja-JP" altLang="en-US" sz="1400" dirty="0">
                <a:latin typeface="MS ゴシック"/>
              </a:rPr>
              <a:t>秒ごとに更新</a:t>
            </a:r>
          </a:p>
          <a:p>
            <a:r>
              <a:rPr lang="en-US" altLang="ja-JP" sz="1400" dirty="0">
                <a:latin typeface="MS ゴシック"/>
              </a:rPr>
              <a:t>}</a:t>
            </a:r>
          </a:p>
        </p:txBody>
      </p:sp>
      <p:sp>
        <p:nvSpPr>
          <p:cNvPr id="2" name="正方形/長方形 1">
            <a:extLst>
              <a:ext uri="{FF2B5EF4-FFF2-40B4-BE49-F238E27FC236}">
                <a16:creationId xmlns:a16="http://schemas.microsoft.com/office/drawing/2014/main" id="{E0FE9AD8-47F4-A1E6-8793-2D9B98E7294A}"/>
              </a:ext>
            </a:extLst>
          </p:cNvPr>
          <p:cNvSpPr/>
          <p:nvPr/>
        </p:nvSpPr>
        <p:spPr>
          <a:xfrm>
            <a:off x="550503" y="779274"/>
            <a:ext cx="694638" cy="232402"/>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3" name="テキスト ボックス 2">
            <a:extLst>
              <a:ext uri="{FF2B5EF4-FFF2-40B4-BE49-F238E27FC236}">
                <a16:creationId xmlns:a16="http://schemas.microsoft.com/office/drawing/2014/main" id="{BFF8733C-7093-FEDA-5B04-86671E4A7CDB}"/>
              </a:ext>
            </a:extLst>
          </p:cNvPr>
          <p:cNvSpPr txBox="1"/>
          <p:nvPr/>
        </p:nvSpPr>
        <p:spPr>
          <a:xfrm>
            <a:off x="4922733" y="779274"/>
            <a:ext cx="3258229" cy="307777"/>
          </a:xfrm>
          <a:prstGeom prst="rect">
            <a:avLst/>
          </a:prstGeom>
          <a:noFill/>
        </p:spPr>
        <p:txBody>
          <a:bodyPr wrap="square" rtlCol="0">
            <a:spAutoFit/>
          </a:bodyPr>
          <a:lstStyle/>
          <a:p>
            <a:pPr algn="ctr"/>
            <a:r>
              <a:rPr lang="en-US" altLang="ja-JP" sz="1400" b="1" dirty="0">
                <a:solidFill>
                  <a:srgbClr val="FF33CC"/>
                </a:solidFill>
              </a:rPr>
              <a:t>loop</a:t>
            </a:r>
            <a:r>
              <a:rPr lang="ja-JP" altLang="en-US" sz="1400" b="1" dirty="0">
                <a:solidFill>
                  <a:srgbClr val="FF33CC"/>
                </a:solidFill>
              </a:rPr>
              <a:t>関数がループ実行される</a:t>
            </a:r>
          </a:p>
        </p:txBody>
      </p:sp>
      <p:sp>
        <p:nvSpPr>
          <p:cNvPr id="6" name="正方形/長方形 5">
            <a:extLst>
              <a:ext uri="{FF2B5EF4-FFF2-40B4-BE49-F238E27FC236}">
                <a16:creationId xmlns:a16="http://schemas.microsoft.com/office/drawing/2014/main" id="{E96C1E0B-528D-10E6-81BD-FF598D4AB109}"/>
              </a:ext>
            </a:extLst>
          </p:cNvPr>
          <p:cNvSpPr/>
          <p:nvPr/>
        </p:nvSpPr>
        <p:spPr>
          <a:xfrm>
            <a:off x="355949" y="2627528"/>
            <a:ext cx="3107097" cy="640965"/>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7" name="テキスト ボックス 6">
            <a:extLst>
              <a:ext uri="{FF2B5EF4-FFF2-40B4-BE49-F238E27FC236}">
                <a16:creationId xmlns:a16="http://schemas.microsoft.com/office/drawing/2014/main" id="{05880915-A9EE-68CC-4891-2E998BDDF6D7}"/>
              </a:ext>
            </a:extLst>
          </p:cNvPr>
          <p:cNvSpPr txBox="1"/>
          <p:nvPr/>
        </p:nvSpPr>
        <p:spPr>
          <a:xfrm>
            <a:off x="4922733" y="2651022"/>
            <a:ext cx="3258229" cy="307777"/>
          </a:xfrm>
          <a:prstGeom prst="rect">
            <a:avLst/>
          </a:prstGeom>
          <a:noFill/>
        </p:spPr>
        <p:txBody>
          <a:bodyPr wrap="square" rtlCol="0">
            <a:spAutoFit/>
          </a:bodyPr>
          <a:lstStyle/>
          <a:p>
            <a:pPr algn="ctr"/>
            <a:r>
              <a:rPr lang="ja-JP" altLang="en-US" sz="1400" b="1" dirty="0">
                <a:solidFill>
                  <a:srgbClr val="FF33CC"/>
                </a:solidFill>
              </a:rPr>
              <a:t>センサ値を表示</a:t>
            </a:r>
          </a:p>
        </p:txBody>
      </p:sp>
    </p:spTree>
    <p:extLst>
      <p:ext uri="{BB962C8B-B14F-4D97-AF65-F5344CB8AC3E}">
        <p14:creationId xmlns:p14="http://schemas.microsoft.com/office/powerpoint/2010/main" val="162575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6FEC64-C1E7-19CE-20D2-AC1409757CEB}"/>
              </a:ext>
            </a:extLst>
          </p:cNvPr>
          <p:cNvSpPr>
            <a:spLocks noGrp="1"/>
          </p:cNvSpPr>
          <p:nvPr>
            <p:ph type="title"/>
          </p:nvPr>
        </p:nvSpPr>
        <p:spPr/>
        <p:txBody>
          <a:bodyPr/>
          <a:lstStyle/>
          <a:p>
            <a:r>
              <a:rPr kumimoji="1" lang="en-US" altLang="ja-JP" dirty="0"/>
              <a:t>M5Stack</a:t>
            </a:r>
            <a:r>
              <a:rPr kumimoji="1" lang="ja-JP" altLang="en-US" dirty="0"/>
              <a:t>の知見：</a:t>
            </a:r>
            <a:r>
              <a:rPr kumimoji="1" lang="en-US" altLang="ja-JP" dirty="0"/>
              <a:t>5V</a:t>
            </a:r>
            <a:r>
              <a:rPr kumimoji="1" lang="ja-JP" altLang="en-US" dirty="0"/>
              <a:t>トレラントではない</a:t>
            </a:r>
          </a:p>
        </p:txBody>
      </p:sp>
      <p:sp>
        <p:nvSpPr>
          <p:cNvPr id="3" name="コンテンツ プレースホルダー 2">
            <a:extLst>
              <a:ext uri="{FF2B5EF4-FFF2-40B4-BE49-F238E27FC236}">
                <a16:creationId xmlns:a16="http://schemas.microsoft.com/office/drawing/2014/main" id="{06729D9C-6923-1682-5D33-458E4652B8B5}"/>
              </a:ext>
            </a:extLst>
          </p:cNvPr>
          <p:cNvSpPr>
            <a:spLocks noGrp="1"/>
          </p:cNvSpPr>
          <p:nvPr>
            <p:ph idx="1"/>
          </p:nvPr>
        </p:nvSpPr>
        <p:spPr>
          <a:xfrm>
            <a:off x="838200" y="1439694"/>
            <a:ext cx="10515600" cy="4737269"/>
          </a:xfrm>
        </p:spPr>
        <p:txBody>
          <a:bodyPr/>
          <a:lstStyle/>
          <a:p>
            <a:r>
              <a:rPr kumimoji="1" lang="en-US" altLang="ja-JP" dirty="0"/>
              <a:t>5V</a:t>
            </a:r>
            <a:r>
              <a:rPr kumimoji="1" lang="ja-JP" altLang="en-US" dirty="0"/>
              <a:t>トレラントとは</a:t>
            </a:r>
            <a:endParaRPr kumimoji="1" lang="en-US" altLang="ja-JP" dirty="0"/>
          </a:p>
          <a:p>
            <a:pPr lvl="1"/>
            <a:r>
              <a:rPr lang="ja-JP" altLang="en-US" dirty="0"/>
              <a:t>マイコンが</a:t>
            </a:r>
            <a:r>
              <a:rPr lang="en-US" altLang="ja-JP" dirty="0"/>
              <a:t>3.3V</a:t>
            </a:r>
            <a:r>
              <a:rPr lang="ja-JP" altLang="en-US" dirty="0"/>
              <a:t>で動作しているにもかかわらず、その</a:t>
            </a:r>
            <a:r>
              <a:rPr lang="en-US" altLang="ja-JP" dirty="0"/>
              <a:t>GPIO</a:t>
            </a:r>
            <a:r>
              <a:rPr lang="ja-JP" altLang="en-US" dirty="0"/>
              <a:t>ピンに</a:t>
            </a:r>
            <a:r>
              <a:rPr lang="ja-JP" altLang="en-US" b="1" dirty="0"/>
              <a:t>最大</a:t>
            </a:r>
            <a:r>
              <a:rPr lang="en-US" altLang="ja-JP" b="1" dirty="0"/>
              <a:t>5V</a:t>
            </a:r>
            <a:r>
              <a:rPr lang="ja-JP" altLang="en-US" b="1" dirty="0"/>
              <a:t>までの電圧を入力できる</a:t>
            </a:r>
            <a:r>
              <a:rPr lang="ja-JP" altLang="en-US" dirty="0"/>
              <a:t>こと</a:t>
            </a:r>
            <a:endParaRPr kumimoji="1" lang="en-US" altLang="ja-JP" dirty="0"/>
          </a:p>
          <a:p>
            <a:r>
              <a:rPr lang="en-US" altLang="ja-JP" dirty="0"/>
              <a:t>M5Stack</a:t>
            </a:r>
            <a:r>
              <a:rPr lang="ja-JP" altLang="en-US" dirty="0"/>
              <a:t>は</a:t>
            </a:r>
            <a:r>
              <a:rPr lang="en-US" altLang="ja-JP" dirty="0"/>
              <a:t>5V</a:t>
            </a:r>
            <a:r>
              <a:rPr lang="ja-JP" altLang="en-US" dirty="0"/>
              <a:t>トレラントではない</a:t>
            </a:r>
            <a:endParaRPr lang="en-US" altLang="ja-JP" dirty="0"/>
          </a:p>
          <a:p>
            <a:pPr lvl="1"/>
            <a:r>
              <a:rPr kumimoji="1" lang="en-US" altLang="ja-JP" dirty="0"/>
              <a:t>ESP32</a:t>
            </a:r>
            <a:r>
              <a:rPr kumimoji="1" lang="ja-JP" altLang="en-US" dirty="0"/>
              <a:t>のピンに</a:t>
            </a:r>
            <a:r>
              <a:rPr kumimoji="1" lang="en-US" altLang="ja-JP" dirty="0"/>
              <a:t>5V</a:t>
            </a:r>
            <a:r>
              <a:rPr kumimoji="1" lang="ja-JP" altLang="en-US" dirty="0"/>
              <a:t>の電圧を直接入力した場合、マイコンに過電圧ストレスがかかり、チップが永久的に損傷する可能性がある</a:t>
            </a:r>
            <a:endParaRPr kumimoji="1" lang="en-US" altLang="ja-JP" dirty="0"/>
          </a:p>
          <a:p>
            <a:r>
              <a:rPr lang="en-US" altLang="ja-JP" dirty="0"/>
              <a:t>5V</a:t>
            </a:r>
            <a:r>
              <a:rPr lang="ja-JP" altLang="en-US" dirty="0"/>
              <a:t>をどうしても入力したい場合は</a:t>
            </a:r>
            <a:endParaRPr lang="en-US" altLang="ja-JP" dirty="0"/>
          </a:p>
          <a:p>
            <a:pPr lvl="1"/>
            <a:r>
              <a:rPr lang="ja-JP" altLang="en-US" dirty="0"/>
              <a:t>ロジックレベル変換モジュール（レベルシフタ）を使用し</a:t>
            </a:r>
            <a:r>
              <a:rPr lang="en-US" altLang="ja-JP" dirty="0"/>
              <a:t>5V</a:t>
            </a:r>
            <a:r>
              <a:rPr lang="ja-JP" altLang="en-US" dirty="0"/>
              <a:t>の信号を</a:t>
            </a:r>
            <a:r>
              <a:rPr lang="en-US" altLang="ja-JP" dirty="0"/>
              <a:t>3.3V</a:t>
            </a:r>
            <a:r>
              <a:rPr lang="ja-JP" altLang="en-US" dirty="0"/>
              <a:t>の信号に変換する必要がある</a:t>
            </a:r>
            <a:endParaRPr kumimoji="1" lang="ja-JP" altLang="en-US" dirty="0"/>
          </a:p>
        </p:txBody>
      </p:sp>
      <p:sp>
        <p:nvSpPr>
          <p:cNvPr id="4" name="コンテンツ プレースホルダー 2">
            <a:extLst>
              <a:ext uri="{FF2B5EF4-FFF2-40B4-BE49-F238E27FC236}">
                <a16:creationId xmlns:a16="http://schemas.microsoft.com/office/drawing/2014/main" id="{447936FC-8E85-2E82-DD60-63468596A6DF}"/>
              </a:ext>
            </a:extLst>
          </p:cNvPr>
          <p:cNvSpPr txBox="1">
            <a:spLocks/>
          </p:cNvSpPr>
          <p:nvPr/>
        </p:nvSpPr>
        <p:spPr>
          <a:xfrm>
            <a:off x="2756885" y="5351851"/>
            <a:ext cx="6455209" cy="114102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でもレベルシフタと接続するのは回路が複雑になるし、</a:t>
            </a:r>
            <a:endParaRPr lang="en-US" altLang="ja-JP" sz="1800" dirty="0"/>
          </a:p>
          <a:p>
            <a:pPr marL="0" indent="0">
              <a:buFont typeface="Arial" panose="020B0604020202020204" pitchFamily="34" charset="0"/>
              <a:buNone/>
            </a:pPr>
            <a:r>
              <a:rPr lang="ja-JP" altLang="en-US" sz="1800" dirty="0"/>
              <a:t>できれば今回避けたいと思った</a:t>
            </a:r>
            <a:endParaRPr lang="en-US" altLang="ja-JP" sz="1800" dirty="0"/>
          </a:p>
        </p:txBody>
      </p:sp>
    </p:spTree>
    <p:extLst>
      <p:ext uri="{BB962C8B-B14F-4D97-AF65-F5344CB8AC3E}">
        <p14:creationId xmlns:p14="http://schemas.microsoft.com/office/powerpoint/2010/main" val="490516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7FC4E-15B7-124D-4933-EA795F4181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9AC8904-1C7E-8B7A-7233-61388C8C9707}"/>
              </a:ext>
            </a:extLst>
          </p:cNvPr>
          <p:cNvSpPr>
            <a:spLocks noGrp="1"/>
          </p:cNvSpPr>
          <p:nvPr>
            <p:ph type="title"/>
          </p:nvPr>
        </p:nvSpPr>
        <p:spPr/>
        <p:txBody>
          <a:bodyPr/>
          <a:lstStyle/>
          <a:p>
            <a:r>
              <a:rPr kumimoji="1" lang="en-US" altLang="ja-JP" dirty="0"/>
              <a:t>M5Stack</a:t>
            </a:r>
            <a:r>
              <a:rPr kumimoji="1" lang="ja-JP" altLang="en-US" dirty="0"/>
              <a:t>の知見：</a:t>
            </a:r>
            <a:r>
              <a:rPr kumimoji="1" lang="en-US" altLang="ja-JP" dirty="0"/>
              <a:t>M5</a:t>
            </a:r>
            <a:r>
              <a:rPr kumimoji="1" lang="ja-JP" altLang="en-US" dirty="0"/>
              <a:t>のライブラリがバージョンのせいかうまく動かないとき</a:t>
            </a:r>
          </a:p>
        </p:txBody>
      </p:sp>
      <p:sp>
        <p:nvSpPr>
          <p:cNvPr id="5" name="コンテンツ プレースホルダー 2">
            <a:extLst>
              <a:ext uri="{FF2B5EF4-FFF2-40B4-BE49-F238E27FC236}">
                <a16:creationId xmlns:a16="http://schemas.microsoft.com/office/drawing/2014/main" id="{CB1FD440-5487-F65B-75F2-DD85DFC3F489}"/>
              </a:ext>
            </a:extLst>
          </p:cNvPr>
          <p:cNvSpPr txBox="1">
            <a:spLocks/>
          </p:cNvSpPr>
          <p:nvPr/>
        </p:nvSpPr>
        <p:spPr>
          <a:xfrm>
            <a:off x="752987" y="5495925"/>
            <a:ext cx="8619613" cy="114102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a:t>
            </a:r>
            <a:r>
              <a:rPr lang="en-US" altLang="ja-JP" sz="1800" dirty="0"/>
              <a:t>M5Stack</a:t>
            </a:r>
            <a:r>
              <a:rPr lang="ja-JP" altLang="en-US" sz="1800" dirty="0"/>
              <a:t> </a:t>
            </a:r>
            <a:r>
              <a:rPr lang="en-US" altLang="ja-JP" sz="1800" dirty="0"/>
              <a:t>Library</a:t>
            </a:r>
            <a:r>
              <a:rPr lang="ja-JP" altLang="en-US" sz="1800" dirty="0"/>
              <a:t>」は</a:t>
            </a:r>
            <a:r>
              <a:rPr lang="en-US" altLang="ja-JP" sz="1800" dirty="0"/>
              <a:t>deprecated</a:t>
            </a:r>
            <a:r>
              <a:rPr lang="ja-JP" altLang="en-US" sz="1800" dirty="0"/>
              <a:t>であり、</a:t>
            </a:r>
            <a:r>
              <a:rPr lang="en-US" altLang="ja-JP" sz="1800" dirty="0"/>
              <a:t>M5Unified</a:t>
            </a:r>
            <a:r>
              <a:rPr lang="ja-JP" altLang="en-US" sz="1800" dirty="0"/>
              <a:t>の方が新しい。</a:t>
            </a:r>
            <a:endParaRPr lang="en-US" altLang="ja-JP" sz="1800" dirty="0"/>
          </a:p>
          <a:p>
            <a:pPr marL="0" indent="0">
              <a:buFont typeface="Arial" panose="020B0604020202020204" pitchFamily="34" charset="0"/>
              <a:buNone/>
            </a:pPr>
            <a:r>
              <a:rPr lang="ja-JP" altLang="en-US" sz="1800" dirty="0"/>
              <a:t>参考サイトによくある</a:t>
            </a:r>
            <a:r>
              <a:rPr lang="en-US" altLang="ja-JP" sz="1800" dirty="0"/>
              <a:t>include</a:t>
            </a:r>
            <a:r>
              <a:rPr lang="ja-JP" altLang="en-US" sz="1800" dirty="0"/>
              <a:t>は、「</a:t>
            </a:r>
            <a:r>
              <a:rPr lang="en-US" altLang="ja-JP" sz="1800" dirty="0"/>
              <a:t>M5Unified.h</a:t>
            </a:r>
            <a:r>
              <a:rPr lang="ja-JP" altLang="en-US" sz="1800" dirty="0"/>
              <a:t>」に置き換えると動くことが</a:t>
            </a:r>
            <a:endParaRPr lang="en-US" altLang="ja-JP" sz="1800" dirty="0"/>
          </a:p>
        </p:txBody>
      </p:sp>
      <p:pic>
        <p:nvPicPr>
          <p:cNvPr id="7" name="図 6">
            <a:extLst>
              <a:ext uri="{FF2B5EF4-FFF2-40B4-BE49-F238E27FC236}">
                <a16:creationId xmlns:a16="http://schemas.microsoft.com/office/drawing/2014/main" id="{52D333A8-A803-3DF0-2314-35CB28E0FB36}"/>
              </a:ext>
            </a:extLst>
          </p:cNvPr>
          <p:cNvPicPr>
            <a:picLocks noChangeAspect="1"/>
          </p:cNvPicPr>
          <p:nvPr/>
        </p:nvPicPr>
        <p:blipFill>
          <a:blip r:embed="rId2"/>
          <a:stretch>
            <a:fillRect/>
          </a:stretch>
        </p:blipFill>
        <p:spPr>
          <a:xfrm>
            <a:off x="838200" y="2207527"/>
            <a:ext cx="3364939" cy="2442946"/>
          </a:xfrm>
          <a:prstGeom prst="rect">
            <a:avLst/>
          </a:prstGeom>
        </p:spPr>
      </p:pic>
      <p:pic>
        <p:nvPicPr>
          <p:cNvPr id="9" name="図 8">
            <a:extLst>
              <a:ext uri="{FF2B5EF4-FFF2-40B4-BE49-F238E27FC236}">
                <a16:creationId xmlns:a16="http://schemas.microsoft.com/office/drawing/2014/main" id="{F28186AA-048B-3BCA-AB63-861C371A0DC3}"/>
              </a:ext>
            </a:extLst>
          </p:cNvPr>
          <p:cNvPicPr>
            <a:picLocks noChangeAspect="1"/>
          </p:cNvPicPr>
          <p:nvPr/>
        </p:nvPicPr>
        <p:blipFill>
          <a:blip r:embed="rId3"/>
          <a:stretch>
            <a:fillRect/>
          </a:stretch>
        </p:blipFill>
        <p:spPr>
          <a:xfrm>
            <a:off x="4959516" y="1690688"/>
            <a:ext cx="3945931" cy="3566726"/>
          </a:xfrm>
          <a:prstGeom prst="rect">
            <a:avLst/>
          </a:prstGeom>
        </p:spPr>
      </p:pic>
      <p:sp>
        <p:nvSpPr>
          <p:cNvPr id="10" name="正方形/長方形 9">
            <a:extLst>
              <a:ext uri="{FF2B5EF4-FFF2-40B4-BE49-F238E27FC236}">
                <a16:creationId xmlns:a16="http://schemas.microsoft.com/office/drawing/2014/main" id="{07F22D9A-A3B5-B3CB-AD53-6F4457F2A55A}"/>
              </a:ext>
            </a:extLst>
          </p:cNvPr>
          <p:cNvSpPr/>
          <p:nvPr/>
        </p:nvSpPr>
        <p:spPr>
          <a:xfrm>
            <a:off x="1019981" y="2695575"/>
            <a:ext cx="2809069" cy="19841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1" name="正方形/長方形 10">
            <a:extLst>
              <a:ext uri="{FF2B5EF4-FFF2-40B4-BE49-F238E27FC236}">
                <a16:creationId xmlns:a16="http://schemas.microsoft.com/office/drawing/2014/main" id="{A9DA6583-269C-EFF0-39BE-E9E0F75A3EF0}"/>
              </a:ext>
            </a:extLst>
          </p:cNvPr>
          <p:cNvSpPr/>
          <p:nvPr/>
        </p:nvSpPr>
        <p:spPr>
          <a:xfrm>
            <a:off x="1019980" y="3765594"/>
            <a:ext cx="1046945" cy="19841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2" name="正方形/長方形 11">
            <a:extLst>
              <a:ext uri="{FF2B5EF4-FFF2-40B4-BE49-F238E27FC236}">
                <a16:creationId xmlns:a16="http://schemas.microsoft.com/office/drawing/2014/main" id="{09D3BC21-4DCF-60E7-8F2C-E4537293A2CD}"/>
              </a:ext>
            </a:extLst>
          </p:cNvPr>
          <p:cNvSpPr/>
          <p:nvPr/>
        </p:nvSpPr>
        <p:spPr>
          <a:xfrm>
            <a:off x="5049055" y="2299624"/>
            <a:ext cx="1046945" cy="19841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3" name="正方形/長方形 12">
            <a:extLst>
              <a:ext uri="{FF2B5EF4-FFF2-40B4-BE49-F238E27FC236}">
                <a16:creationId xmlns:a16="http://schemas.microsoft.com/office/drawing/2014/main" id="{E9343C95-519B-7CCE-420F-7C0EE76577D5}"/>
              </a:ext>
            </a:extLst>
          </p:cNvPr>
          <p:cNvSpPr/>
          <p:nvPr/>
        </p:nvSpPr>
        <p:spPr>
          <a:xfrm>
            <a:off x="5062793" y="5030423"/>
            <a:ext cx="1046945" cy="19841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Tree>
    <p:extLst>
      <p:ext uri="{BB962C8B-B14F-4D97-AF65-F5344CB8AC3E}">
        <p14:creationId xmlns:p14="http://schemas.microsoft.com/office/powerpoint/2010/main" val="161234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BC84F-326F-3787-B691-DD5C1ED9BD0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8AB9EB-C379-BC12-6EA6-796439953E4E}"/>
              </a:ext>
            </a:extLst>
          </p:cNvPr>
          <p:cNvSpPr>
            <a:spLocks noGrp="1"/>
          </p:cNvSpPr>
          <p:nvPr>
            <p:ph type="title"/>
          </p:nvPr>
        </p:nvSpPr>
        <p:spPr/>
        <p:txBody>
          <a:bodyPr/>
          <a:lstStyle/>
          <a:p>
            <a:r>
              <a:rPr kumimoji="1" lang="ja-JP" altLang="en-US" dirty="0"/>
              <a:t>動作させるまでの苦労：ワイヤ切れてないか。チェックしないと</a:t>
            </a:r>
          </a:p>
        </p:txBody>
      </p:sp>
      <p:sp>
        <p:nvSpPr>
          <p:cNvPr id="7" name="コンテンツ プレースホルダー 2">
            <a:extLst>
              <a:ext uri="{FF2B5EF4-FFF2-40B4-BE49-F238E27FC236}">
                <a16:creationId xmlns:a16="http://schemas.microsoft.com/office/drawing/2014/main" id="{672C4585-6640-478B-DA1C-AFB28E3CC8A6}"/>
              </a:ext>
            </a:extLst>
          </p:cNvPr>
          <p:cNvSpPr txBox="1">
            <a:spLocks/>
          </p:cNvSpPr>
          <p:nvPr/>
        </p:nvSpPr>
        <p:spPr>
          <a:xfrm>
            <a:off x="6577012" y="1764507"/>
            <a:ext cx="5019676" cy="3369468"/>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ジャンプワイヤとプローブはマスキングテープで留めるとよいと知った。粘着が強すぎず跡が残りにくいかも</a:t>
            </a:r>
            <a:endParaRPr lang="en-US" altLang="ja-JP" sz="1800" dirty="0"/>
          </a:p>
          <a:p>
            <a:pPr marL="0" indent="0">
              <a:buFont typeface="Arial" panose="020B0604020202020204" pitchFamily="34" charset="0"/>
              <a:buNone/>
            </a:pPr>
            <a:r>
              <a:rPr lang="ja-JP" altLang="en-US" sz="1800" dirty="0"/>
              <a:t>留めないと手を離せないのでテストが至難になる</a:t>
            </a:r>
            <a:endParaRPr lang="en-US" altLang="ja-JP" sz="1800" dirty="0"/>
          </a:p>
          <a:p>
            <a:pPr marL="0" indent="0">
              <a:buFont typeface="Arial" panose="020B0604020202020204" pitchFamily="34" charset="0"/>
              <a:buNone/>
            </a:pPr>
            <a:r>
              <a:rPr lang="ja-JP" altLang="en-US" sz="1800" dirty="0"/>
              <a:t>メスワイヤはオスワイヤと連結するとよいか</a:t>
            </a:r>
            <a:endParaRPr lang="en-US" altLang="ja-JP" sz="1800" dirty="0"/>
          </a:p>
          <a:p>
            <a:pPr marL="0" indent="0">
              <a:buFont typeface="Arial" panose="020B0604020202020204" pitchFamily="34" charset="0"/>
              <a:buNone/>
            </a:pPr>
            <a:r>
              <a:rPr lang="ja-JP" altLang="en-US" sz="1800" dirty="0"/>
              <a:t>連結して導通</a:t>
            </a:r>
            <a:r>
              <a:rPr lang="en-US" altLang="ja-JP" sz="1800" dirty="0"/>
              <a:t>OK</a:t>
            </a:r>
            <a:r>
              <a:rPr lang="ja-JP" altLang="en-US" sz="1800" dirty="0"/>
              <a:t>だったワイヤは全部</a:t>
            </a:r>
            <a:r>
              <a:rPr lang="en-US" altLang="ja-JP" sz="1800" dirty="0"/>
              <a:t>OK</a:t>
            </a:r>
            <a:r>
              <a:rPr lang="ja-JP" altLang="en-US" sz="1800" dirty="0"/>
              <a:t>だといえる</a:t>
            </a:r>
            <a:endParaRPr lang="en-US" altLang="ja-JP" sz="1800" dirty="0"/>
          </a:p>
          <a:p>
            <a:pPr marL="0" indent="0">
              <a:buFont typeface="Arial" panose="020B0604020202020204" pitchFamily="34" charset="0"/>
              <a:buNone/>
            </a:pPr>
            <a:r>
              <a:rPr lang="ja-JP" altLang="en-US" sz="1800" dirty="0"/>
              <a:t>そうやって一度に多くのワイヤをチェックすると良さそう</a:t>
            </a:r>
            <a:endParaRPr lang="en-US" altLang="ja-JP" sz="1800" dirty="0"/>
          </a:p>
        </p:txBody>
      </p:sp>
      <p:pic>
        <p:nvPicPr>
          <p:cNvPr id="12" name="図 11">
            <a:extLst>
              <a:ext uri="{FF2B5EF4-FFF2-40B4-BE49-F238E27FC236}">
                <a16:creationId xmlns:a16="http://schemas.microsoft.com/office/drawing/2014/main" id="{680616B8-936A-5DED-1215-925494D06CA0}"/>
              </a:ext>
            </a:extLst>
          </p:cNvPr>
          <p:cNvPicPr>
            <a:picLocks noChangeAspect="1"/>
          </p:cNvPicPr>
          <p:nvPr/>
        </p:nvPicPr>
        <p:blipFill>
          <a:blip r:embed="rId2"/>
          <a:stretch>
            <a:fillRect/>
          </a:stretch>
        </p:blipFill>
        <p:spPr>
          <a:xfrm>
            <a:off x="838200" y="1869281"/>
            <a:ext cx="5177869" cy="3883401"/>
          </a:xfrm>
          <a:prstGeom prst="rect">
            <a:avLst/>
          </a:prstGeom>
        </p:spPr>
      </p:pic>
      <p:sp>
        <p:nvSpPr>
          <p:cNvPr id="13" name="コンテンツ プレースホルダー 2">
            <a:extLst>
              <a:ext uri="{FF2B5EF4-FFF2-40B4-BE49-F238E27FC236}">
                <a16:creationId xmlns:a16="http://schemas.microsoft.com/office/drawing/2014/main" id="{D5609CC8-A9FC-318F-205F-8682943D0456}"/>
              </a:ext>
            </a:extLst>
          </p:cNvPr>
          <p:cNvSpPr txBox="1">
            <a:spLocks/>
          </p:cNvSpPr>
          <p:nvPr/>
        </p:nvSpPr>
        <p:spPr>
          <a:xfrm>
            <a:off x="6577012" y="5562600"/>
            <a:ext cx="5019676" cy="819149"/>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dirty="0"/>
              <a:t>※</a:t>
            </a:r>
            <a:r>
              <a:rPr lang="ja-JP" altLang="en-US" sz="1800" dirty="0"/>
              <a:t>ワニ型フックがあれば便利だが手持ちがなかった</a:t>
            </a:r>
            <a:endParaRPr lang="en-US" altLang="ja-JP" sz="1800" dirty="0"/>
          </a:p>
        </p:txBody>
      </p:sp>
      <p:sp>
        <p:nvSpPr>
          <p:cNvPr id="14" name="コンテンツ プレースホルダー 2">
            <a:extLst>
              <a:ext uri="{FF2B5EF4-FFF2-40B4-BE49-F238E27FC236}">
                <a16:creationId xmlns:a16="http://schemas.microsoft.com/office/drawing/2014/main" id="{D434153B-2606-C2A8-556D-C01334EFDE0D}"/>
              </a:ext>
            </a:extLst>
          </p:cNvPr>
          <p:cNvSpPr txBox="1">
            <a:spLocks/>
          </p:cNvSpPr>
          <p:nvPr/>
        </p:nvSpPr>
        <p:spPr>
          <a:xfrm>
            <a:off x="838200" y="5857875"/>
            <a:ext cx="5019676" cy="819149"/>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写真の通り導通モードに切り替えている</a:t>
            </a:r>
            <a:endParaRPr lang="en-US" altLang="ja-JP" sz="1800" dirty="0"/>
          </a:p>
          <a:p>
            <a:pPr marL="0" indent="0">
              <a:buFont typeface="Arial" panose="020B0604020202020204" pitchFamily="34" charset="0"/>
              <a:buNone/>
            </a:pPr>
            <a:r>
              <a:rPr lang="ja-JP" altLang="en-US" sz="1800" dirty="0"/>
              <a:t>導通ならば　♪ピー　と音がする</a:t>
            </a:r>
            <a:endParaRPr lang="en-US" altLang="ja-JP" sz="1800" dirty="0"/>
          </a:p>
        </p:txBody>
      </p:sp>
      <p:sp>
        <p:nvSpPr>
          <p:cNvPr id="3" name="正方形/長方形 2">
            <a:extLst>
              <a:ext uri="{FF2B5EF4-FFF2-40B4-BE49-F238E27FC236}">
                <a16:creationId xmlns:a16="http://schemas.microsoft.com/office/drawing/2014/main" id="{F25E0B50-D2BA-8AC3-7F10-ACE35369AA8F}"/>
              </a:ext>
            </a:extLst>
          </p:cNvPr>
          <p:cNvSpPr/>
          <p:nvPr/>
        </p:nvSpPr>
        <p:spPr>
          <a:xfrm>
            <a:off x="4883284" y="4310367"/>
            <a:ext cx="632299" cy="572918"/>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Tree>
    <p:extLst>
      <p:ext uri="{BB962C8B-B14F-4D97-AF65-F5344CB8AC3E}">
        <p14:creationId xmlns:p14="http://schemas.microsoft.com/office/powerpoint/2010/main" val="562545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2BD22-2884-8131-D744-8182BD1C411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38D09BD-1A59-FD75-5BB0-3D13508B88A4}"/>
              </a:ext>
            </a:extLst>
          </p:cNvPr>
          <p:cNvSpPr>
            <a:spLocks noGrp="1"/>
          </p:cNvSpPr>
          <p:nvPr>
            <p:ph type="title"/>
          </p:nvPr>
        </p:nvSpPr>
        <p:spPr/>
        <p:txBody>
          <a:bodyPr/>
          <a:lstStyle/>
          <a:p>
            <a:r>
              <a:rPr kumimoji="1" lang="ja-JP" altLang="en-US" dirty="0"/>
              <a:t>動作させるまでの苦労：</a:t>
            </a:r>
            <a:r>
              <a:rPr kumimoji="1" lang="en-US" altLang="ja-JP" dirty="0"/>
              <a:t>3.3v</a:t>
            </a:r>
            <a:r>
              <a:rPr kumimoji="1" lang="ja-JP" altLang="en-US" dirty="0"/>
              <a:t>？　</a:t>
            </a:r>
            <a:r>
              <a:rPr kumimoji="1" lang="en-US" altLang="ja-JP" dirty="0"/>
              <a:t>5v</a:t>
            </a:r>
            <a:r>
              <a:rPr kumimoji="1" lang="ja-JP" altLang="en-US" dirty="0"/>
              <a:t>？</a:t>
            </a:r>
          </a:p>
        </p:txBody>
      </p:sp>
      <p:pic>
        <p:nvPicPr>
          <p:cNvPr id="6" name="図 5">
            <a:extLst>
              <a:ext uri="{FF2B5EF4-FFF2-40B4-BE49-F238E27FC236}">
                <a16:creationId xmlns:a16="http://schemas.microsoft.com/office/drawing/2014/main" id="{E1ECCDFE-6797-6485-E8BE-CF43E38EBC2C}"/>
              </a:ext>
            </a:extLst>
          </p:cNvPr>
          <p:cNvPicPr>
            <a:picLocks noChangeAspect="1"/>
          </p:cNvPicPr>
          <p:nvPr/>
        </p:nvPicPr>
        <p:blipFill>
          <a:blip r:embed="rId2"/>
          <a:stretch>
            <a:fillRect/>
          </a:stretch>
        </p:blipFill>
        <p:spPr>
          <a:xfrm>
            <a:off x="595312" y="1364457"/>
            <a:ext cx="5500688" cy="4400550"/>
          </a:xfrm>
          <a:prstGeom prst="rect">
            <a:avLst/>
          </a:prstGeom>
        </p:spPr>
      </p:pic>
      <p:sp>
        <p:nvSpPr>
          <p:cNvPr id="7" name="コンテンツ プレースホルダー 2">
            <a:extLst>
              <a:ext uri="{FF2B5EF4-FFF2-40B4-BE49-F238E27FC236}">
                <a16:creationId xmlns:a16="http://schemas.microsoft.com/office/drawing/2014/main" id="{7AED0689-E8D9-A860-BDD1-85E6DA223184}"/>
              </a:ext>
            </a:extLst>
          </p:cNvPr>
          <p:cNvSpPr txBox="1">
            <a:spLocks/>
          </p:cNvSpPr>
          <p:nvPr/>
        </p:nvSpPr>
        <p:spPr>
          <a:xfrm>
            <a:off x="6577012" y="1364457"/>
            <a:ext cx="5019676" cy="1933575"/>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dirty="0"/>
              <a:t>Tx</a:t>
            </a:r>
            <a:r>
              <a:rPr lang="ja-JP" altLang="en-US" sz="1800" dirty="0"/>
              <a:t>信号と</a:t>
            </a:r>
            <a:r>
              <a:rPr lang="en-US" altLang="ja-JP" sz="1800" dirty="0"/>
              <a:t>G</a:t>
            </a:r>
            <a:r>
              <a:rPr lang="ja-JP" altLang="en-US" sz="1800" dirty="0"/>
              <a:t>の電位差を測定してみた</a:t>
            </a:r>
            <a:endParaRPr lang="en-US" altLang="ja-JP" sz="1800" dirty="0"/>
          </a:p>
          <a:p>
            <a:pPr marL="0" indent="0">
              <a:buFont typeface="Arial" panose="020B0604020202020204" pitchFamily="34" charset="0"/>
              <a:buNone/>
            </a:pPr>
            <a:r>
              <a:rPr lang="en-US" altLang="ja-JP" sz="1800" dirty="0"/>
              <a:t>USB</a:t>
            </a:r>
            <a:r>
              <a:rPr lang="ja-JP" altLang="en-US" sz="1800" dirty="0"/>
              <a:t>からは</a:t>
            </a:r>
            <a:r>
              <a:rPr lang="en-US" altLang="ja-JP" sz="1800" dirty="0"/>
              <a:t>5V</a:t>
            </a:r>
            <a:r>
              <a:rPr lang="ja-JP" altLang="en-US" sz="1800" dirty="0"/>
              <a:t>で給電しているが、</a:t>
            </a:r>
            <a:endParaRPr lang="en-US" altLang="ja-JP" sz="1800" dirty="0"/>
          </a:p>
          <a:p>
            <a:pPr marL="0" indent="0">
              <a:buFont typeface="Arial" panose="020B0604020202020204" pitchFamily="34" charset="0"/>
              <a:buNone/>
            </a:pPr>
            <a:r>
              <a:rPr lang="ja-JP" altLang="en-US" sz="1800" dirty="0"/>
              <a:t>センサの信号線は</a:t>
            </a:r>
            <a:r>
              <a:rPr lang="en-US" altLang="ja-JP" sz="1800" dirty="0"/>
              <a:t>3.3V</a:t>
            </a:r>
            <a:r>
              <a:rPr lang="ja-JP" altLang="en-US" sz="1800" dirty="0"/>
              <a:t>付近だったので</a:t>
            </a:r>
            <a:r>
              <a:rPr lang="en-US" altLang="ja-JP" sz="1800" dirty="0"/>
              <a:t>M5STACK</a:t>
            </a:r>
            <a:r>
              <a:rPr lang="ja-JP" altLang="en-US" sz="1800" dirty="0"/>
              <a:t>につなげて大丈夫といえる</a:t>
            </a:r>
            <a:endParaRPr lang="en-US" altLang="ja-JP" sz="1800" dirty="0"/>
          </a:p>
        </p:txBody>
      </p:sp>
      <p:pic>
        <p:nvPicPr>
          <p:cNvPr id="10" name="図 9">
            <a:extLst>
              <a:ext uri="{FF2B5EF4-FFF2-40B4-BE49-F238E27FC236}">
                <a16:creationId xmlns:a16="http://schemas.microsoft.com/office/drawing/2014/main" id="{3F0A6768-3B1E-91A8-3F93-8B0503E224C8}"/>
              </a:ext>
            </a:extLst>
          </p:cNvPr>
          <p:cNvPicPr>
            <a:picLocks noChangeAspect="1"/>
          </p:cNvPicPr>
          <p:nvPr/>
        </p:nvPicPr>
        <p:blipFill>
          <a:blip r:embed="rId3"/>
          <a:stretch>
            <a:fillRect/>
          </a:stretch>
        </p:blipFill>
        <p:spPr>
          <a:xfrm>
            <a:off x="6510337" y="3559969"/>
            <a:ext cx="3358594" cy="2264652"/>
          </a:xfrm>
          <a:prstGeom prst="rect">
            <a:avLst/>
          </a:prstGeom>
        </p:spPr>
      </p:pic>
      <p:sp>
        <p:nvSpPr>
          <p:cNvPr id="3" name="正方形/長方形 2">
            <a:extLst>
              <a:ext uri="{FF2B5EF4-FFF2-40B4-BE49-F238E27FC236}">
                <a16:creationId xmlns:a16="http://schemas.microsoft.com/office/drawing/2014/main" id="{0DC623A1-BDC1-9803-7400-0936C861C74D}"/>
              </a:ext>
            </a:extLst>
          </p:cNvPr>
          <p:cNvSpPr/>
          <p:nvPr/>
        </p:nvSpPr>
        <p:spPr>
          <a:xfrm>
            <a:off x="4134254" y="3298031"/>
            <a:ext cx="632299" cy="369297"/>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4" name="正方形/長方形 3">
            <a:extLst>
              <a:ext uri="{FF2B5EF4-FFF2-40B4-BE49-F238E27FC236}">
                <a16:creationId xmlns:a16="http://schemas.microsoft.com/office/drawing/2014/main" id="{84E73141-7DA0-D922-A3D1-8AFDD1F0C512}"/>
              </a:ext>
            </a:extLst>
          </p:cNvPr>
          <p:cNvSpPr/>
          <p:nvPr/>
        </p:nvSpPr>
        <p:spPr>
          <a:xfrm>
            <a:off x="4610909" y="1848609"/>
            <a:ext cx="1284053" cy="841411"/>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Tree>
    <p:extLst>
      <p:ext uri="{BB962C8B-B14F-4D97-AF65-F5344CB8AC3E}">
        <p14:creationId xmlns:p14="http://schemas.microsoft.com/office/powerpoint/2010/main" val="682908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3A775-F746-E582-D95A-54FCEEAF9DB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F3F27D9-F5C5-9498-3A3F-734E92ACADBF}"/>
              </a:ext>
            </a:extLst>
          </p:cNvPr>
          <p:cNvSpPr>
            <a:spLocks noGrp="1"/>
          </p:cNvSpPr>
          <p:nvPr>
            <p:ph type="title"/>
          </p:nvPr>
        </p:nvSpPr>
        <p:spPr/>
        <p:txBody>
          <a:bodyPr/>
          <a:lstStyle/>
          <a:p>
            <a:r>
              <a:rPr kumimoji="1" lang="ja-JP" altLang="en-US" dirty="0"/>
              <a:t>動作させるまでの苦労：</a:t>
            </a:r>
            <a:r>
              <a:rPr kumimoji="1" lang="en-US" altLang="ja-JP" dirty="0"/>
              <a:t>3.3v</a:t>
            </a:r>
            <a:r>
              <a:rPr kumimoji="1" lang="ja-JP" altLang="en-US" dirty="0"/>
              <a:t>？　</a:t>
            </a:r>
            <a:r>
              <a:rPr kumimoji="1" lang="en-US" altLang="ja-JP" dirty="0"/>
              <a:t>5v</a:t>
            </a:r>
            <a:r>
              <a:rPr kumimoji="1" lang="ja-JP" altLang="en-US" dirty="0"/>
              <a:t>？</a:t>
            </a:r>
          </a:p>
        </p:txBody>
      </p:sp>
      <p:pic>
        <p:nvPicPr>
          <p:cNvPr id="3" name="図 2">
            <a:extLst>
              <a:ext uri="{FF2B5EF4-FFF2-40B4-BE49-F238E27FC236}">
                <a16:creationId xmlns:a16="http://schemas.microsoft.com/office/drawing/2014/main" id="{EC96D308-FAB4-F77D-0DE0-EA2E7AEE3145}"/>
              </a:ext>
            </a:extLst>
          </p:cNvPr>
          <p:cNvPicPr>
            <a:picLocks noChangeAspect="1"/>
          </p:cNvPicPr>
          <p:nvPr/>
        </p:nvPicPr>
        <p:blipFill>
          <a:blip r:embed="rId2"/>
          <a:stretch>
            <a:fillRect/>
          </a:stretch>
        </p:blipFill>
        <p:spPr>
          <a:xfrm>
            <a:off x="678220" y="2056855"/>
            <a:ext cx="3246561" cy="3118260"/>
          </a:xfrm>
          <a:prstGeom prst="rect">
            <a:avLst/>
          </a:prstGeom>
        </p:spPr>
      </p:pic>
      <p:pic>
        <p:nvPicPr>
          <p:cNvPr id="4" name="図 3">
            <a:extLst>
              <a:ext uri="{FF2B5EF4-FFF2-40B4-BE49-F238E27FC236}">
                <a16:creationId xmlns:a16="http://schemas.microsoft.com/office/drawing/2014/main" id="{8B219F94-0D11-B5AD-5008-5AA949D80B06}"/>
              </a:ext>
            </a:extLst>
          </p:cNvPr>
          <p:cNvPicPr>
            <a:picLocks noChangeAspect="1"/>
          </p:cNvPicPr>
          <p:nvPr/>
        </p:nvPicPr>
        <p:blipFill>
          <a:blip r:embed="rId3"/>
          <a:stretch>
            <a:fillRect/>
          </a:stretch>
        </p:blipFill>
        <p:spPr>
          <a:xfrm>
            <a:off x="6947495" y="4254556"/>
            <a:ext cx="3657600" cy="1952625"/>
          </a:xfrm>
          <a:prstGeom prst="rect">
            <a:avLst/>
          </a:prstGeom>
        </p:spPr>
      </p:pic>
      <p:sp>
        <p:nvSpPr>
          <p:cNvPr id="5" name="楕円 4">
            <a:extLst>
              <a:ext uri="{FF2B5EF4-FFF2-40B4-BE49-F238E27FC236}">
                <a16:creationId xmlns:a16="http://schemas.microsoft.com/office/drawing/2014/main" id="{F7C5CE39-9DA7-5EE8-430F-137A1CCCB3A5}"/>
              </a:ext>
            </a:extLst>
          </p:cNvPr>
          <p:cNvSpPr/>
          <p:nvPr/>
        </p:nvSpPr>
        <p:spPr>
          <a:xfrm>
            <a:off x="3712716" y="4120657"/>
            <a:ext cx="78455" cy="78455"/>
          </a:xfrm>
          <a:prstGeom prst="ellipse">
            <a:avLst/>
          </a:prstGeom>
          <a:solidFill>
            <a:schemeClr val="accent2">
              <a:lumMod val="60000"/>
              <a:lumOff val="4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7EB573AD-2B6F-9C6B-DAC1-0633FE7B2D45}"/>
              </a:ext>
            </a:extLst>
          </p:cNvPr>
          <p:cNvSpPr/>
          <p:nvPr/>
        </p:nvSpPr>
        <p:spPr>
          <a:xfrm>
            <a:off x="3785976" y="4087884"/>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コネクタ: カギ線 8">
            <a:extLst>
              <a:ext uri="{FF2B5EF4-FFF2-40B4-BE49-F238E27FC236}">
                <a16:creationId xmlns:a16="http://schemas.microsoft.com/office/drawing/2014/main" id="{0D311A89-02F9-399E-D81B-23F4D6B4C3C2}"/>
              </a:ext>
            </a:extLst>
          </p:cNvPr>
          <p:cNvCxnSpPr>
            <a:cxnSpLocks/>
            <a:stCxn id="8" idx="6"/>
            <a:endCxn id="28" idx="2"/>
          </p:cNvCxnSpPr>
          <p:nvPr/>
        </p:nvCxnSpPr>
        <p:spPr>
          <a:xfrm>
            <a:off x="3929976" y="4159884"/>
            <a:ext cx="4888336" cy="1935829"/>
          </a:xfrm>
          <a:prstGeom prst="bentConnector3">
            <a:avLst>
              <a:gd name="adj1" fmla="val 50000"/>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10" name="楕円 9">
            <a:extLst>
              <a:ext uri="{FF2B5EF4-FFF2-40B4-BE49-F238E27FC236}">
                <a16:creationId xmlns:a16="http://schemas.microsoft.com/office/drawing/2014/main" id="{01C2EAF2-3CD2-E1D6-9F13-C878CE779523}"/>
              </a:ext>
            </a:extLst>
          </p:cNvPr>
          <p:cNvSpPr/>
          <p:nvPr/>
        </p:nvSpPr>
        <p:spPr>
          <a:xfrm>
            <a:off x="9765761" y="5584428"/>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5C39C567-FDFE-24F4-F33E-9CEE7F8C4122}"/>
              </a:ext>
            </a:extLst>
          </p:cNvPr>
          <p:cNvSpPr/>
          <p:nvPr/>
        </p:nvSpPr>
        <p:spPr>
          <a:xfrm>
            <a:off x="3789389" y="4210939"/>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コネクタ: カギ線 13">
            <a:extLst>
              <a:ext uri="{FF2B5EF4-FFF2-40B4-BE49-F238E27FC236}">
                <a16:creationId xmlns:a16="http://schemas.microsoft.com/office/drawing/2014/main" id="{0D0C26C1-B333-F736-C5B3-FAC37CE35B4B}"/>
              </a:ext>
            </a:extLst>
          </p:cNvPr>
          <p:cNvCxnSpPr>
            <a:cxnSpLocks/>
            <a:stCxn id="16" idx="4"/>
            <a:endCxn id="15" idx="2"/>
          </p:cNvCxnSpPr>
          <p:nvPr/>
        </p:nvCxnSpPr>
        <p:spPr>
          <a:xfrm rot="16200000" flipH="1">
            <a:off x="6516365" y="4343401"/>
            <a:ext cx="1254901" cy="530147"/>
          </a:xfrm>
          <a:prstGeom prst="bentConnector2">
            <a:avLst/>
          </a:prstGeom>
          <a:ln w="31750">
            <a:solidFill>
              <a:srgbClr val="FFFF00">
                <a:alpha val="46000"/>
              </a:srgbClr>
            </a:solidFill>
          </a:ln>
        </p:spPr>
        <p:style>
          <a:lnRef idx="2">
            <a:schemeClr val="accent1"/>
          </a:lnRef>
          <a:fillRef idx="0">
            <a:schemeClr val="accent1"/>
          </a:fillRef>
          <a:effectRef idx="1">
            <a:schemeClr val="accent1"/>
          </a:effectRef>
          <a:fontRef idx="minor">
            <a:schemeClr val="tx1"/>
          </a:fontRef>
        </p:style>
      </p:cxnSp>
      <p:sp>
        <p:nvSpPr>
          <p:cNvPr id="15" name="楕円 14">
            <a:extLst>
              <a:ext uri="{FF2B5EF4-FFF2-40B4-BE49-F238E27FC236}">
                <a16:creationId xmlns:a16="http://schemas.microsoft.com/office/drawing/2014/main" id="{2BD43FB2-9FBA-10B0-D578-4C9027DD98AE}"/>
              </a:ext>
            </a:extLst>
          </p:cNvPr>
          <p:cNvSpPr/>
          <p:nvPr/>
        </p:nvSpPr>
        <p:spPr>
          <a:xfrm>
            <a:off x="7408889" y="5163926"/>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7E02F504-9679-F6B8-1144-3F349C5AA980}"/>
              </a:ext>
            </a:extLst>
          </p:cNvPr>
          <p:cNvSpPr/>
          <p:nvPr/>
        </p:nvSpPr>
        <p:spPr>
          <a:xfrm>
            <a:off x="6878741" y="3981024"/>
            <a:ext cx="0" cy="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D02A40AD-CA77-91FA-6ADC-EBD4EF994723}"/>
              </a:ext>
            </a:extLst>
          </p:cNvPr>
          <p:cNvSpPr txBox="1"/>
          <p:nvPr/>
        </p:nvSpPr>
        <p:spPr>
          <a:xfrm>
            <a:off x="8839180" y="3173003"/>
            <a:ext cx="487633" cy="307777"/>
          </a:xfrm>
          <a:prstGeom prst="rect">
            <a:avLst/>
          </a:prstGeom>
          <a:noFill/>
        </p:spPr>
        <p:txBody>
          <a:bodyPr wrap="none" rtlCol="0">
            <a:spAutoFit/>
          </a:bodyPr>
          <a:lstStyle/>
          <a:p>
            <a:pPr algn="ctr"/>
            <a:r>
              <a:rPr lang="en-US" altLang="ja-JP" sz="1400" b="1" i="1" dirty="0">
                <a:solidFill>
                  <a:srgbClr val="C8C800"/>
                </a:solidFill>
              </a:rPr>
              <a:t>VΩ</a:t>
            </a:r>
            <a:endParaRPr lang="ja-JP" altLang="en-US" sz="1400" b="1" i="1" dirty="0">
              <a:solidFill>
                <a:srgbClr val="C8C800"/>
              </a:solidFill>
            </a:endParaRPr>
          </a:p>
        </p:txBody>
      </p:sp>
      <p:sp>
        <p:nvSpPr>
          <p:cNvPr id="18" name="テキスト ボックス 17">
            <a:extLst>
              <a:ext uri="{FF2B5EF4-FFF2-40B4-BE49-F238E27FC236}">
                <a16:creationId xmlns:a16="http://schemas.microsoft.com/office/drawing/2014/main" id="{CDE0F5D0-4B16-6268-6F93-30E80FB74E61}"/>
              </a:ext>
            </a:extLst>
          </p:cNvPr>
          <p:cNvSpPr txBox="1"/>
          <p:nvPr/>
        </p:nvSpPr>
        <p:spPr>
          <a:xfrm>
            <a:off x="6561902" y="4548657"/>
            <a:ext cx="399469" cy="307777"/>
          </a:xfrm>
          <a:prstGeom prst="rect">
            <a:avLst/>
          </a:prstGeom>
          <a:noFill/>
        </p:spPr>
        <p:txBody>
          <a:bodyPr wrap="none" rtlCol="0">
            <a:spAutoFit/>
          </a:bodyPr>
          <a:lstStyle/>
          <a:p>
            <a:pPr algn="ctr"/>
            <a:r>
              <a:rPr lang="en-US" altLang="ja-JP" sz="1400" b="1" i="1" dirty="0">
                <a:solidFill>
                  <a:srgbClr val="C8C800"/>
                </a:solidFill>
              </a:rPr>
              <a:t>Tx</a:t>
            </a:r>
            <a:endParaRPr lang="ja-JP" altLang="en-US" sz="1400" b="1" i="1" dirty="0">
              <a:solidFill>
                <a:srgbClr val="C8C800"/>
              </a:solidFill>
            </a:endParaRPr>
          </a:p>
        </p:txBody>
      </p:sp>
      <p:sp>
        <p:nvSpPr>
          <p:cNvPr id="23" name="テキスト ボックス 22">
            <a:extLst>
              <a:ext uri="{FF2B5EF4-FFF2-40B4-BE49-F238E27FC236}">
                <a16:creationId xmlns:a16="http://schemas.microsoft.com/office/drawing/2014/main" id="{D1139CD8-DBB3-978D-377D-1AE31DB8FFF0}"/>
              </a:ext>
            </a:extLst>
          </p:cNvPr>
          <p:cNvSpPr txBox="1"/>
          <p:nvPr/>
        </p:nvSpPr>
        <p:spPr>
          <a:xfrm>
            <a:off x="6538812" y="5027793"/>
            <a:ext cx="405881" cy="307777"/>
          </a:xfrm>
          <a:prstGeom prst="rect">
            <a:avLst/>
          </a:prstGeom>
          <a:noFill/>
        </p:spPr>
        <p:txBody>
          <a:bodyPr wrap="none" rtlCol="0">
            <a:spAutoFit/>
          </a:bodyPr>
          <a:lstStyle/>
          <a:p>
            <a:pPr algn="ctr"/>
            <a:r>
              <a:rPr lang="en-US" altLang="ja-JP" sz="1400" b="1" i="1" dirty="0">
                <a:solidFill>
                  <a:srgbClr val="FF6600"/>
                </a:solidFill>
              </a:rPr>
              <a:t>Rx</a:t>
            </a:r>
            <a:endParaRPr lang="ja-JP" altLang="en-US" sz="1400" b="1" i="1" dirty="0">
              <a:solidFill>
                <a:srgbClr val="FF6600"/>
              </a:solidFill>
            </a:endParaRPr>
          </a:p>
        </p:txBody>
      </p:sp>
      <p:sp>
        <p:nvSpPr>
          <p:cNvPr id="24" name="テキスト ボックス 23">
            <a:extLst>
              <a:ext uri="{FF2B5EF4-FFF2-40B4-BE49-F238E27FC236}">
                <a16:creationId xmlns:a16="http://schemas.microsoft.com/office/drawing/2014/main" id="{3F077E55-7BAA-5C35-8E82-B56B8D20AD17}"/>
              </a:ext>
            </a:extLst>
          </p:cNvPr>
          <p:cNvSpPr txBox="1"/>
          <p:nvPr/>
        </p:nvSpPr>
        <p:spPr>
          <a:xfrm>
            <a:off x="4031249" y="3904278"/>
            <a:ext cx="410690" cy="307777"/>
          </a:xfrm>
          <a:prstGeom prst="rect">
            <a:avLst/>
          </a:prstGeom>
          <a:noFill/>
        </p:spPr>
        <p:txBody>
          <a:bodyPr wrap="none" rtlCol="0">
            <a:spAutoFit/>
          </a:bodyPr>
          <a:lstStyle/>
          <a:p>
            <a:pPr algn="ctr"/>
            <a:r>
              <a:rPr lang="en-US" altLang="ja-JP" sz="1400" b="1" i="1" dirty="0">
                <a:solidFill>
                  <a:srgbClr val="FF6600"/>
                </a:solidFill>
              </a:rPr>
              <a:t>5V</a:t>
            </a:r>
            <a:endParaRPr lang="ja-JP" altLang="en-US" sz="1400" b="1" i="1" dirty="0">
              <a:solidFill>
                <a:srgbClr val="FF6600"/>
              </a:solidFill>
            </a:endParaRPr>
          </a:p>
        </p:txBody>
      </p:sp>
      <p:sp>
        <p:nvSpPr>
          <p:cNvPr id="25" name="テキスト ボックス 24">
            <a:extLst>
              <a:ext uri="{FF2B5EF4-FFF2-40B4-BE49-F238E27FC236}">
                <a16:creationId xmlns:a16="http://schemas.microsoft.com/office/drawing/2014/main" id="{BB1E1316-F68E-81A7-DF38-BE49008189C7}"/>
              </a:ext>
            </a:extLst>
          </p:cNvPr>
          <p:cNvSpPr txBox="1"/>
          <p:nvPr/>
        </p:nvSpPr>
        <p:spPr>
          <a:xfrm>
            <a:off x="10365791" y="5930811"/>
            <a:ext cx="470001" cy="307777"/>
          </a:xfrm>
          <a:prstGeom prst="rect">
            <a:avLst/>
          </a:prstGeom>
          <a:noFill/>
        </p:spPr>
        <p:txBody>
          <a:bodyPr wrap="none" rtlCol="0">
            <a:spAutoFit/>
          </a:bodyPr>
          <a:lstStyle/>
          <a:p>
            <a:pPr algn="ctr"/>
            <a:r>
              <a:rPr lang="en-US" altLang="ja-JP" sz="1400" b="1" i="1" dirty="0">
                <a:solidFill>
                  <a:srgbClr val="FF6600"/>
                </a:solidFill>
              </a:rPr>
              <a:t>Vin</a:t>
            </a:r>
            <a:endParaRPr lang="ja-JP" altLang="en-US" sz="1400" b="1" i="1" dirty="0">
              <a:solidFill>
                <a:srgbClr val="FF6600"/>
              </a:solidFill>
            </a:endParaRPr>
          </a:p>
        </p:txBody>
      </p:sp>
      <p:sp>
        <p:nvSpPr>
          <p:cNvPr id="26" name="テキスト ボックス 25">
            <a:extLst>
              <a:ext uri="{FF2B5EF4-FFF2-40B4-BE49-F238E27FC236}">
                <a16:creationId xmlns:a16="http://schemas.microsoft.com/office/drawing/2014/main" id="{E02A3F92-A77C-50D5-FB24-333D836FC65C}"/>
              </a:ext>
            </a:extLst>
          </p:cNvPr>
          <p:cNvSpPr txBox="1"/>
          <p:nvPr/>
        </p:nvSpPr>
        <p:spPr>
          <a:xfrm>
            <a:off x="4052674" y="4271557"/>
            <a:ext cx="32252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a:t>
            </a:r>
            <a:endParaRPr lang="ja-JP" altLang="en-US" sz="1400" b="1" i="1" dirty="0">
              <a:solidFill>
                <a:schemeClr val="tx1">
                  <a:lumMod val="85000"/>
                  <a:lumOff val="15000"/>
                </a:schemeClr>
              </a:solidFill>
            </a:endParaRPr>
          </a:p>
        </p:txBody>
      </p:sp>
      <p:sp>
        <p:nvSpPr>
          <p:cNvPr id="28" name="楕円 27">
            <a:extLst>
              <a:ext uri="{FF2B5EF4-FFF2-40B4-BE49-F238E27FC236}">
                <a16:creationId xmlns:a16="http://schemas.microsoft.com/office/drawing/2014/main" id="{04C81616-3D8D-3B2B-CD60-65C0616D6D5C}"/>
              </a:ext>
            </a:extLst>
          </p:cNvPr>
          <p:cNvSpPr/>
          <p:nvPr/>
        </p:nvSpPr>
        <p:spPr>
          <a:xfrm>
            <a:off x="8818312" y="6095712"/>
            <a:ext cx="0" cy="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コネクタ: カギ線 28">
            <a:extLst>
              <a:ext uri="{FF2B5EF4-FFF2-40B4-BE49-F238E27FC236}">
                <a16:creationId xmlns:a16="http://schemas.microsoft.com/office/drawing/2014/main" id="{DEEBE354-631C-5F22-AA3E-7307A2158CE1}"/>
              </a:ext>
            </a:extLst>
          </p:cNvPr>
          <p:cNvCxnSpPr>
            <a:cxnSpLocks/>
            <a:stCxn id="28" idx="6"/>
            <a:endCxn id="10" idx="6"/>
          </p:cNvCxnSpPr>
          <p:nvPr/>
        </p:nvCxnSpPr>
        <p:spPr>
          <a:xfrm flipV="1">
            <a:off x="8818313" y="5656428"/>
            <a:ext cx="1091448" cy="439285"/>
          </a:xfrm>
          <a:prstGeom prst="bentConnector3">
            <a:avLst>
              <a:gd name="adj1" fmla="val 191633"/>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30" name="コンテンツ プレースホルダー 2">
            <a:extLst>
              <a:ext uri="{FF2B5EF4-FFF2-40B4-BE49-F238E27FC236}">
                <a16:creationId xmlns:a16="http://schemas.microsoft.com/office/drawing/2014/main" id="{F6547B39-43FE-1037-2A89-89532C7E4EBB}"/>
              </a:ext>
            </a:extLst>
          </p:cNvPr>
          <p:cNvSpPr txBox="1">
            <a:spLocks/>
          </p:cNvSpPr>
          <p:nvPr/>
        </p:nvSpPr>
        <p:spPr>
          <a:xfrm>
            <a:off x="838200" y="1792405"/>
            <a:ext cx="2874516"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FF00"/>
                </a:solidFill>
              </a:rPr>
              <a:t>M5Stack</a:t>
            </a:r>
            <a:endParaRPr lang="ja-JP" altLang="en-US" sz="1800" b="1" dirty="0">
              <a:solidFill>
                <a:srgbClr val="FFFF00"/>
              </a:solidFill>
            </a:endParaRPr>
          </a:p>
        </p:txBody>
      </p:sp>
      <p:sp>
        <p:nvSpPr>
          <p:cNvPr id="31" name="コンテンツ プレースホルダー 2">
            <a:extLst>
              <a:ext uri="{FF2B5EF4-FFF2-40B4-BE49-F238E27FC236}">
                <a16:creationId xmlns:a16="http://schemas.microsoft.com/office/drawing/2014/main" id="{6222E682-D01D-72F7-540D-1148491DA756}"/>
              </a:ext>
            </a:extLst>
          </p:cNvPr>
          <p:cNvSpPr txBox="1">
            <a:spLocks/>
          </p:cNvSpPr>
          <p:nvPr/>
        </p:nvSpPr>
        <p:spPr>
          <a:xfrm>
            <a:off x="7674755" y="6279181"/>
            <a:ext cx="3568217"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FF00"/>
                </a:solidFill>
              </a:rPr>
              <a:t>MH-Z19E (</a:t>
            </a:r>
            <a:r>
              <a:rPr lang="ja-JP" altLang="en-US" sz="1800" b="1" dirty="0">
                <a:solidFill>
                  <a:srgbClr val="FFFF00"/>
                </a:solidFill>
              </a:rPr>
              <a:t>二酸化炭素センサ</a:t>
            </a:r>
            <a:r>
              <a:rPr lang="en-US" altLang="ja-JP" sz="1800" b="1" dirty="0">
                <a:solidFill>
                  <a:srgbClr val="FFFF00"/>
                </a:solidFill>
              </a:rPr>
              <a:t>)</a:t>
            </a:r>
            <a:endParaRPr lang="ja-JP" altLang="en-US" sz="1800" b="1" dirty="0">
              <a:solidFill>
                <a:srgbClr val="FFFF00"/>
              </a:solidFill>
            </a:endParaRPr>
          </a:p>
        </p:txBody>
      </p:sp>
      <p:sp>
        <p:nvSpPr>
          <p:cNvPr id="32" name="楕円 31">
            <a:extLst>
              <a:ext uri="{FF2B5EF4-FFF2-40B4-BE49-F238E27FC236}">
                <a16:creationId xmlns:a16="http://schemas.microsoft.com/office/drawing/2014/main" id="{7D4D8A72-21EB-C6AD-2982-3D21EB6620E2}"/>
              </a:ext>
            </a:extLst>
          </p:cNvPr>
          <p:cNvSpPr/>
          <p:nvPr/>
        </p:nvSpPr>
        <p:spPr>
          <a:xfrm>
            <a:off x="9765761" y="5376498"/>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コネクタ: カギ線 32">
            <a:extLst>
              <a:ext uri="{FF2B5EF4-FFF2-40B4-BE49-F238E27FC236}">
                <a16:creationId xmlns:a16="http://schemas.microsoft.com/office/drawing/2014/main" id="{02CD58AF-67D1-80D6-4948-563F9BBFB367}"/>
              </a:ext>
            </a:extLst>
          </p:cNvPr>
          <p:cNvCxnSpPr>
            <a:cxnSpLocks/>
            <a:stCxn id="43" idx="6"/>
            <a:endCxn id="74" idx="2"/>
          </p:cNvCxnSpPr>
          <p:nvPr/>
        </p:nvCxnSpPr>
        <p:spPr>
          <a:xfrm>
            <a:off x="5082694" y="4282940"/>
            <a:ext cx="5948392" cy="12700"/>
          </a:xfrm>
          <a:prstGeom prst="bentConnector3">
            <a:avLst>
              <a:gd name="adj1" fmla="val 50000"/>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cxnSp>
        <p:nvCxnSpPr>
          <p:cNvPr id="36" name="コネクタ: カギ線 35">
            <a:extLst>
              <a:ext uri="{FF2B5EF4-FFF2-40B4-BE49-F238E27FC236}">
                <a16:creationId xmlns:a16="http://schemas.microsoft.com/office/drawing/2014/main" id="{FBCE5DFD-132E-255F-F738-4C1F7CCC6769}"/>
              </a:ext>
            </a:extLst>
          </p:cNvPr>
          <p:cNvCxnSpPr>
            <a:cxnSpLocks/>
            <a:stCxn id="39" idx="3"/>
          </p:cNvCxnSpPr>
          <p:nvPr/>
        </p:nvCxnSpPr>
        <p:spPr>
          <a:xfrm flipV="1">
            <a:off x="3907966" y="1984832"/>
            <a:ext cx="969459" cy="1440442"/>
          </a:xfrm>
          <a:prstGeom prst="bentConnector2">
            <a:avLst/>
          </a:prstGeom>
          <a:ln w="6350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39" name="正方形/長方形 38">
            <a:extLst>
              <a:ext uri="{FF2B5EF4-FFF2-40B4-BE49-F238E27FC236}">
                <a16:creationId xmlns:a16="http://schemas.microsoft.com/office/drawing/2014/main" id="{5593E549-6130-1C9F-103F-D23979EDC2F2}"/>
              </a:ext>
            </a:extLst>
          </p:cNvPr>
          <p:cNvSpPr/>
          <p:nvPr/>
        </p:nvSpPr>
        <p:spPr>
          <a:xfrm>
            <a:off x="3683605" y="3077750"/>
            <a:ext cx="224361" cy="695047"/>
          </a:xfrm>
          <a:prstGeom prst="rect">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テキスト ボックス 41">
            <a:extLst>
              <a:ext uri="{FF2B5EF4-FFF2-40B4-BE49-F238E27FC236}">
                <a16:creationId xmlns:a16="http://schemas.microsoft.com/office/drawing/2014/main" id="{4E9FDDE8-5D19-65EB-2634-24C86EFF2876}"/>
              </a:ext>
            </a:extLst>
          </p:cNvPr>
          <p:cNvSpPr txBox="1"/>
          <p:nvPr/>
        </p:nvSpPr>
        <p:spPr>
          <a:xfrm>
            <a:off x="4351376" y="1637309"/>
            <a:ext cx="938077" cy="307777"/>
          </a:xfrm>
          <a:prstGeom prst="rect">
            <a:avLst/>
          </a:prstGeom>
          <a:noFill/>
        </p:spPr>
        <p:txBody>
          <a:bodyPr wrap="none" rtlCol="0">
            <a:spAutoFit/>
          </a:bodyPr>
          <a:lstStyle/>
          <a:p>
            <a:pPr algn="ctr"/>
            <a:r>
              <a:rPr lang="en-US" altLang="ja-JP" sz="1400" b="1" i="1" dirty="0">
                <a:solidFill>
                  <a:srgbClr val="FF6600"/>
                </a:solidFill>
              </a:rPr>
              <a:t>USB(5V)</a:t>
            </a:r>
            <a:endParaRPr lang="ja-JP" altLang="en-US" sz="1400" b="1" i="1" dirty="0">
              <a:solidFill>
                <a:srgbClr val="FF6600"/>
              </a:solidFill>
            </a:endParaRPr>
          </a:p>
        </p:txBody>
      </p:sp>
      <p:sp>
        <p:nvSpPr>
          <p:cNvPr id="43" name="楕円 42">
            <a:extLst>
              <a:ext uri="{FF2B5EF4-FFF2-40B4-BE49-F238E27FC236}">
                <a16:creationId xmlns:a16="http://schemas.microsoft.com/office/drawing/2014/main" id="{70F08E1E-225C-5A9D-C20E-4657B95E88B0}"/>
              </a:ext>
            </a:extLst>
          </p:cNvPr>
          <p:cNvSpPr/>
          <p:nvPr/>
        </p:nvSpPr>
        <p:spPr>
          <a:xfrm>
            <a:off x="5082693" y="4282939"/>
            <a:ext cx="0" cy="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コネクタ: カギ線 44">
            <a:extLst>
              <a:ext uri="{FF2B5EF4-FFF2-40B4-BE49-F238E27FC236}">
                <a16:creationId xmlns:a16="http://schemas.microsoft.com/office/drawing/2014/main" id="{251D99B2-4EEE-582D-AEFA-3327C9945501}"/>
              </a:ext>
            </a:extLst>
          </p:cNvPr>
          <p:cNvCxnSpPr>
            <a:cxnSpLocks/>
            <a:stCxn id="12" idx="6"/>
            <a:endCxn id="43" idx="2"/>
          </p:cNvCxnSpPr>
          <p:nvPr/>
        </p:nvCxnSpPr>
        <p:spPr>
          <a:xfrm>
            <a:off x="3933389" y="4282939"/>
            <a:ext cx="1149304" cy="1"/>
          </a:xfrm>
          <a:prstGeom prst="bentConnector3">
            <a:avLst>
              <a:gd name="adj1" fmla="val 50000"/>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pic>
        <p:nvPicPr>
          <p:cNvPr id="49" name="図 48">
            <a:extLst>
              <a:ext uri="{FF2B5EF4-FFF2-40B4-BE49-F238E27FC236}">
                <a16:creationId xmlns:a16="http://schemas.microsoft.com/office/drawing/2014/main" id="{E7211034-62FF-17FB-CDC2-24D2A3A0068A}"/>
              </a:ext>
            </a:extLst>
          </p:cNvPr>
          <p:cNvPicPr>
            <a:picLocks noChangeAspect="1"/>
          </p:cNvPicPr>
          <p:nvPr/>
        </p:nvPicPr>
        <p:blipFill>
          <a:blip r:embed="rId4"/>
          <a:stretch>
            <a:fillRect/>
          </a:stretch>
        </p:blipFill>
        <p:spPr>
          <a:xfrm>
            <a:off x="8107171" y="1354039"/>
            <a:ext cx="996071" cy="1751883"/>
          </a:xfrm>
          <a:prstGeom prst="rect">
            <a:avLst/>
          </a:prstGeom>
        </p:spPr>
      </p:pic>
      <p:cxnSp>
        <p:nvCxnSpPr>
          <p:cNvPr id="50" name="コネクタ: カギ線 49">
            <a:extLst>
              <a:ext uri="{FF2B5EF4-FFF2-40B4-BE49-F238E27FC236}">
                <a16:creationId xmlns:a16="http://schemas.microsoft.com/office/drawing/2014/main" id="{A0BA6776-AB0D-A282-8FA9-EC35FFFA2E47}"/>
              </a:ext>
            </a:extLst>
          </p:cNvPr>
          <p:cNvCxnSpPr>
            <a:cxnSpLocks/>
            <a:stCxn id="53" idx="4"/>
            <a:endCxn id="43" idx="0"/>
          </p:cNvCxnSpPr>
          <p:nvPr/>
        </p:nvCxnSpPr>
        <p:spPr>
          <a:xfrm rot="5400000">
            <a:off x="6187840" y="1867989"/>
            <a:ext cx="1309805" cy="3520095"/>
          </a:xfrm>
          <a:prstGeom prst="bentConnector3">
            <a:avLst>
              <a:gd name="adj1" fmla="val 50000"/>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53" name="楕円 52">
            <a:extLst>
              <a:ext uri="{FF2B5EF4-FFF2-40B4-BE49-F238E27FC236}">
                <a16:creationId xmlns:a16="http://schemas.microsoft.com/office/drawing/2014/main" id="{E1363796-5FA2-D37D-FED9-27EFAB9106C8}"/>
              </a:ext>
            </a:extLst>
          </p:cNvPr>
          <p:cNvSpPr/>
          <p:nvPr/>
        </p:nvSpPr>
        <p:spPr>
          <a:xfrm>
            <a:off x="8530789" y="2829134"/>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楕円 60">
            <a:extLst>
              <a:ext uri="{FF2B5EF4-FFF2-40B4-BE49-F238E27FC236}">
                <a16:creationId xmlns:a16="http://schemas.microsoft.com/office/drawing/2014/main" id="{47C2F3AC-B509-FAAB-EC53-70C742396E6C}"/>
              </a:ext>
            </a:extLst>
          </p:cNvPr>
          <p:cNvSpPr/>
          <p:nvPr/>
        </p:nvSpPr>
        <p:spPr>
          <a:xfrm>
            <a:off x="8827508" y="2829134"/>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コネクタ: カギ線 62">
            <a:extLst>
              <a:ext uri="{FF2B5EF4-FFF2-40B4-BE49-F238E27FC236}">
                <a16:creationId xmlns:a16="http://schemas.microsoft.com/office/drawing/2014/main" id="{C8C30DE5-AC3B-BA0D-E4FD-09CB93C45E0B}"/>
              </a:ext>
            </a:extLst>
          </p:cNvPr>
          <p:cNvCxnSpPr>
            <a:cxnSpLocks/>
            <a:stCxn id="61" idx="4"/>
            <a:endCxn id="16" idx="6"/>
          </p:cNvCxnSpPr>
          <p:nvPr/>
        </p:nvCxnSpPr>
        <p:spPr>
          <a:xfrm rot="5400000">
            <a:off x="7385180" y="2466696"/>
            <a:ext cx="1007891" cy="2020766"/>
          </a:xfrm>
          <a:prstGeom prst="bentConnector2">
            <a:avLst/>
          </a:prstGeom>
          <a:ln w="31750">
            <a:solidFill>
              <a:srgbClr val="FFFF00">
                <a:alpha val="46000"/>
              </a:srgbClr>
            </a:solidFill>
          </a:ln>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7A3E925D-C117-C35D-E98A-C6803D0F87C5}"/>
              </a:ext>
            </a:extLst>
          </p:cNvPr>
          <p:cNvSpPr txBox="1"/>
          <p:nvPr/>
        </p:nvSpPr>
        <p:spPr>
          <a:xfrm>
            <a:off x="6973357" y="3259282"/>
            <a:ext cx="622286"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COM</a:t>
            </a:r>
            <a:endParaRPr lang="ja-JP" altLang="en-US" sz="1400" b="1" i="1" dirty="0">
              <a:solidFill>
                <a:schemeClr val="tx1">
                  <a:lumMod val="85000"/>
                  <a:lumOff val="15000"/>
                </a:schemeClr>
              </a:solidFill>
            </a:endParaRPr>
          </a:p>
        </p:txBody>
      </p:sp>
      <p:sp>
        <p:nvSpPr>
          <p:cNvPr id="74" name="楕円 73">
            <a:extLst>
              <a:ext uri="{FF2B5EF4-FFF2-40B4-BE49-F238E27FC236}">
                <a16:creationId xmlns:a16="http://schemas.microsoft.com/office/drawing/2014/main" id="{4DB02E90-CEC7-E997-139E-2626142A734B}"/>
              </a:ext>
            </a:extLst>
          </p:cNvPr>
          <p:cNvSpPr/>
          <p:nvPr/>
        </p:nvSpPr>
        <p:spPr>
          <a:xfrm>
            <a:off x="11031086" y="4282939"/>
            <a:ext cx="0" cy="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6" name="コネクタ: カギ線 75">
            <a:extLst>
              <a:ext uri="{FF2B5EF4-FFF2-40B4-BE49-F238E27FC236}">
                <a16:creationId xmlns:a16="http://schemas.microsoft.com/office/drawing/2014/main" id="{38C2CECF-2677-C4BD-F611-88B26D6146DA}"/>
              </a:ext>
            </a:extLst>
          </p:cNvPr>
          <p:cNvCxnSpPr>
            <a:cxnSpLocks/>
            <a:stCxn id="32" idx="6"/>
            <a:endCxn id="74" idx="4"/>
          </p:cNvCxnSpPr>
          <p:nvPr/>
        </p:nvCxnSpPr>
        <p:spPr>
          <a:xfrm flipV="1">
            <a:off x="9909761" y="4282940"/>
            <a:ext cx="1121326" cy="1165558"/>
          </a:xfrm>
          <a:prstGeom prst="bentConnector2">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80" name="テキスト ボックス 79">
            <a:extLst>
              <a:ext uri="{FF2B5EF4-FFF2-40B4-BE49-F238E27FC236}">
                <a16:creationId xmlns:a16="http://schemas.microsoft.com/office/drawing/2014/main" id="{6E7247AA-3F50-0480-3178-2DFCE3DB87CF}"/>
              </a:ext>
            </a:extLst>
          </p:cNvPr>
          <p:cNvSpPr txBox="1"/>
          <p:nvPr/>
        </p:nvSpPr>
        <p:spPr>
          <a:xfrm>
            <a:off x="10469237" y="5204518"/>
            <a:ext cx="59984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GND</a:t>
            </a:r>
            <a:endParaRPr lang="ja-JP" altLang="en-US" sz="1400" b="1" i="1" dirty="0">
              <a:solidFill>
                <a:schemeClr val="tx1">
                  <a:lumMod val="85000"/>
                  <a:lumOff val="15000"/>
                </a:schemeClr>
              </a:solidFill>
            </a:endParaRPr>
          </a:p>
        </p:txBody>
      </p:sp>
      <p:sp>
        <p:nvSpPr>
          <p:cNvPr id="81" name="コンテンツ プレースホルダー 2">
            <a:extLst>
              <a:ext uri="{FF2B5EF4-FFF2-40B4-BE49-F238E27FC236}">
                <a16:creationId xmlns:a16="http://schemas.microsoft.com/office/drawing/2014/main" id="{A6FEC701-CDE9-F378-F40F-5A220EFB1C8E}"/>
              </a:ext>
            </a:extLst>
          </p:cNvPr>
          <p:cNvSpPr txBox="1">
            <a:spLocks/>
          </p:cNvSpPr>
          <p:nvPr/>
        </p:nvSpPr>
        <p:spPr>
          <a:xfrm>
            <a:off x="185855" y="5230868"/>
            <a:ext cx="2932211" cy="479004"/>
          </a:xfrm>
          <a:prstGeom prst="rect">
            <a:avLst/>
          </a:prstGeom>
          <a:ln w="12700">
            <a:solidFill>
              <a:schemeClr val="accent1"/>
            </a:solidFill>
            <a:prstDash val="sysDash"/>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2400" b="1" dirty="0"/>
              <a:t>先程の写真の接続図</a:t>
            </a:r>
            <a:endParaRPr lang="en-US" altLang="ja-JP" sz="2400" b="1" dirty="0"/>
          </a:p>
        </p:txBody>
      </p:sp>
      <p:sp>
        <p:nvSpPr>
          <p:cNvPr id="82" name="コンテンツ プレースホルダー 2">
            <a:extLst>
              <a:ext uri="{FF2B5EF4-FFF2-40B4-BE49-F238E27FC236}">
                <a16:creationId xmlns:a16="http://schemas.microsoft.com/office/drawing/2014/main" id="{54B1B0A1-83D8-7789-6327-784C852EBBE2}"/>
              </a:ext>
            </a:extLst>
          </p:cNvPr>
          <p:cNvSpPr txBox="1">
            <a:spLocks/>
          </p:cNvSpPr>
          <p:nvPr/>
        </p:nvSpPr>
        <p:spPr>
          <a:xfrm>
            <a:off x="9117944" y="1480865"/>
            <a:ext cx="1213727"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FF00"/>
                </a:solidFill>
              </a:rPr>
              <a:t>テスタ</a:t>
            </a:r>
          </a:p>
        </p:txBody>
      </p:sp>
      <p:sp>
        <p:nvSpPr>
          <p:cNvPr id="6" name="コンテンツ プレースホルダー 2">
            <a:extLst>
              <a:ext uri="{FF2B5EF4-FFF2-40B4-BE49-F238E27FC236}">
                <a16:creationId xmlns:a16="http://schemas.microsoft.com/office/drawing/2014/main" id="{D4F6481E-8BCA-73C9-5EE9-A79F0801843B}"/>
              </a:ext>
            </a:extLst>
          </p:cNvPr>
          <p:cNvSpPr txBox="1">
            <a:spLocks/>
          </p:cNvSpPr>
          <p:nvPr/>
        </p:nvSpPr>
        <p:spPr>
          <a:xfrm>
            <a:off x="185855" y="5825025"/>
            <a:ext cx="6066306" cy="853746"/>
          </a:xfrm>
          <a:prstGeom prst="rect">
            <a:avLst/>
          </a:prstGeom>
          <a:ln w="12700">
            <a:no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i="1" dirty="0"/>
              <a:t>M5Stack</a:t>
            </a:r>
            <a:r>
              <a:rPr lang="ja-JP" altLang="en-US" sz="1800" i="1" dirty="0"/>
              <a:t>から入力電圧として</a:t>
            </a:r>
            <a:r>
              <a:rPr lang="en-US" altLang="ja-JP" sz="1800" i="1" dirty="0"/>
              <a:t>5V</a:t>
            </a:r>
            <a:r>
              <a:rPr lang="ja-JP" altLang="en-US" sz="1800" i="1" dirty="0"/>
              <a:t>をセンサに与えている。</a:t>
            </a:r>
            <a:r>
              <a:rPr lang="en-US" altLang="ja-JP" sz="1800" i="1" dirty="0"/>
              <a:t>Tx</a:t>
            </a:r>
            <a:r>
              <a:rPr lang="ja-JP" altLang="en-US" sz="1800" i="1" dirty="0"/>
              <a:t>の信号ピンの電位はいくらになっているか？</a:t>
            </a:r>
            <a:endParaRPr lang="en-US" altLang="ja-JP" sz="1800" i="1" dirty="0"/>
          </a:p>
        </p:txBody>
      </p:sp>
    </p:spTree>
    <p:extLst>
      <p:ext uri="{BB962C8B-B14F-4D97-AF65-F5344CB8AC3E}">
        <p14:creationId xmlns:p14="http://schemas.microsoft.com/office/powerpoint/2010/main" val="3857391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0EACD0-10FD-63A8-224F-556D6F8458E9}"/>
              </a:ext>
            </a:extLst>
          </p:cNvPr>
          <p:cNvSpPr>
            <a:spLocks noGrp="1"/>
          </p:cNvSpPr>
          <p:nvPr>
            <p:ph type="title"/>
          </p:nvPr>
        </p:nvSpPr>
        <p:spPr/>
        <p:txBody>
          <a:bodyPr/>
          <a:lstStyle/>
          <a:p>
            <a:r>
              <a:rPr lang="ja-JP" altLang="en-US" dirty="0"/>
              <a:t>本勉強会のテーマ</a:t>
            </a:r>
            <a:endParaRPr kumimoji="1" lang="ja-JP" altLang="en-US" dirty="0"/>
          </a:p>
        </p:txBody>
      </p:sp>
      <p:sp>
        <p:nvSpPr>
          <p:cNvPr id="3" name="コンテンツ プレースホルダー 2">
            <a:extLst>
              <a:ext uri="{FF2B5EF4-FFF2-40B4-BE49-F238E27FC236}">
                <a16:creationId xmlns:a16="http://schemas.microsoft.com/office/drawing/2014/main" id="{2D030BEA-0766-2440-B642-64A81B026CCA}"/>
              </a:ext>
            </a:extLst>
          </p:cNvPr>
          <p:cNvSpPr>
            <a:spLocks noGrp="1"/>
          </p:cNvSpPr>
          <p:nvPr>
            <p:ph idx="1"/>
          </p:nvPr>
        </p:nvSpPr>
        <p:spPr/>
        <p:txBody>
          <a:bodyPr>
            <a:normAutofit/>
          </a:bodyPr>
          <a:lstStyle/>
          <a:p>
            <a:pPr lvl="1"/>
            <a:r>
              <a:rPr lang="ja-JP" altLang="en-US" sz="3200" dirty="0"/>
              <a:t>在宅ワークでの二酸化炭素の話題がホットだったのでマイコンを使って測定できないか試した</a:t>
            </a:r>
            <a:endParaRPr lang="en-US" altLang="ja-JP" sz="3200" dirty="0"/>
          </a:p>
          <a:p>
            <a:pPr lvl="1"/>
            <a:r>
              <a:rPr kumimoji="1" lang="ja-JP" altLang="en-US" sz="3200" dirty="0"/>
              <a:t>二酸化炭素以外の環境値を測定する実践として、</a:t>
            </a:r>
            <a:r>
              <a:rPr kumimoji="1" lang="en-US" altLang="ja-JP" sz="3200" dirty="0"/>
              <a:t>Grove</a:t>
            </a:r>
            <a:r>
              <a:rPr kumimoji="1" lang="ja-JP" altLang="en-US" sz="3200" dirty="0"/>
              <a:t>端子向けセンサを</a:t>
            </a:r>
            <a:r>
              <a:rPr kumimoji="1" lang="en-US" altLang="ja-JP" sz="3200" dirty="0"/>
              <a:t>Grove</a:t>
            </a:r>
            <a:r>
              <a:rPr kumimoji="1" lang="ja-JP" altLang="en-US" sz="3200" dirty="0"/>
              <a:t>端子を持たないマイコンに接続することを試してみた</a:t>
            </a:r>
          </a:p>
          <a:p>
            <a:pPr lvl="1"/>
            <a:r>
              <a:rPr kumimoji="1" lang="ja-JP" altLang="en-US" sz="3200" dirty="0"/>
              <a:t>上手く動かないときに試したことを整理し電子工作の自分を含めマイコン操作で惑う人のノウハウとしたい</a:t>
            </a:r>
          </a:p>
        </p:txBody>
      </p:sp>
    </p:spTree>
    <p:extLst>
      <p:ext uri="{BB962C8B-B14F-4D97-AF65-F5344CB8AC3E}">
        <p14:creationId xmlns:p14="http://schemas.microsoft.com/office/powerpoint/2010/main" val="4060357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961B46-47DC-C573-613B-18C884DBF8CB}"/>
              </a:ext>
            </a:extLst>
          </p:cNvPr>
          <p:cNvSpPr>
            <a:spLocks noGrp="1"/>
          </p:cNvSpPr>
          <p:nvPr>
            <p:ph type="title"/>
          </p:nvPr>
        </p:nvSpPr>
        <p:spPr/>
        <p:txBody>
          <a:bodyPr/>
          <a:lstStyle/>
          <a:p>
            <a:r>
              <a:rPr kumimoji="1" lang="en-US" altLang="ja-JP" dirty="0"/>
              <a:t>ESP32</a:t>
            </a:r>
            <a:r>
              <a:rPr kumimoji="1" lang="ja-JP" altLang="en-US" dirty="0"/>
              <a:t>評価ボードの紹介</a:t>
            </a:r>
          </a:p>
        </p:txBody>
      </p:sp>
      <p:pic>
        <p:nvPicPr>
          <p:cNvPr id="5" name="図 4">
            <a:extLst>
              <a:ext uri="{FF2B5EF4-FFF2-40B4-BE49-F238E27FC236}">
                <a16:creationId xmlns:a16="http://schemas.microsoft.com/office/drawing/2014/main" id="{E3A28D6D-3894-9E71-1A5E-8CFC7346CA9F}"/>
              </a:ext>
            </a:extLst>
          </p:cNvPr>
          <p:cNvPicPr>
            <a:picLocks noChangeAspect="1"/>
          </p:cNvPicPr>
          <p:nvPr/>
        </p:nvPicPr>
        <p:blipFill>
          <a:blip r:embed="rId2"/>
          <a:stretch>
            <a:fillRect/>
          </a:stretch>
        </p:blipFill>
        <p:spPr>
          <a:xfrm>
            <a:off x="441473" y="2490282"/>
            <a:ext cx="7525480" cy="2358142"/>
          </a:xfrm>
          <a:prstGeom prst="rect">
            <a:avLst/>
          </a:prstGeom>
        </p:spPr>
      </p:pic>
      <p:sp>
        <p:nvSpPr>
          <p:cNvPr id="6" name="コンテンツ プレースホルダー 2">
            <a:extLst>
              <a:ext uri="{FF2B5EF4-FFF2-40B4-BE49-F238E27FC236}">
                <a16:creationId xmlns:a16="http://schemas.microsoft.com/office/drawing/2014/main" id="{F8AB0407-103C-F995-CD1A-76274CB59FD3}"/>
              </a:ext>
            </a:extLst>
          </p:cNvPr>
          <p:cNvSpPr txBox="1">
            <a:spLocks/>
          </p:cNvSpPr>
          <p:nvPr/>
        </p:nvSpPr>
        <p:spPr>
          <a:xfrm>
            <a:off x="3226107" y="5038928"/>
            <a:ext cx="8411416" cy="1492381"/>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err="1"/>
              <a:t>Aruduino</a:t>
            </a:r>
            <a:r>
              <a:rPr lang="ja-JP" altLang="en-US" sz="1800" dirty="0"/>
              <a:t>として使えてプロトタイピングできるし、</a:t>
            </a:r>
            <a:r>
              <a:rPr lang="en-US" altLang="ja-JP" sz="1800" dirty="0" err="1"/>
              <a:t>WiFi</a:t>
            </a:r>
            <a:r>
              <a:rPr lang="ja-JP" altLang="en-US" sz="1800" dirty="0"/>
              <a:t>を実装しており、開発環境</a:t>
            </a:r>
            <a:r>
              <a:rPr lang="en-US" altLang="ja-JP" sz="1800" dirty="0"/>
              <a:t>ESP-IDF</a:t>
            </a:r>
            <a:r>
              <a:rPr lang="ja-JP" altLang="en-US" sz="1800" dirty="0"/>
              <a:t>を用いると本格的な開発も可能</a:t>
            </a:r>
            <a:endParaRPr lang="en-US" altLang="ja-JP" sz="1800" dirty="0"/>
          </a:p>
          <a:p>
            <a:pPr marL="0" indent="0" algn="ctr">
              <a:buFont typeface="Arial" panose="020B0604020202020204" pitchFamily="34" charset="0"/>
              <a:buNone/>
            </a:pPr>
            <a:r>
              <a:rPr lang="ja-JP" altLang="en-US" sz="1800" dirty="0"/>
              <a:t>公式な</a:t>
            </a:r>
            <a:r>
              <a:rPr lang="en-US" altLang="ja-JP" sz="1800" dirty="0"/>
              <a:t>Arduino</a:t>
            </a:r>
            <a:r>
              <a:rPr lang="ja-JP" altLang="en-US" sz="1800" dirty="0"/>
              <a:t>ボードよりも高機能なのに安い場合がある</a:t>
            </a:r>
            <a:endParaRPr lang="en-US" altLang="ja-JP" sz="1800" dirty="0"/>
          </a:p>
        </p:txBody>
      </p:sp>
      <p:sp>
        <p:nvSpPr>
          <p:cNvPr id="7" name="コンテンツ プレースホルダー 2">
            <a:extLst>
              <a:ext uri="{FF2B5EF4-FFF2-40B4-BE49-F238E27FC236}">
                <a16:creationId xmlns:a16="http://schemas.microsoft.com/office/drawing/2014/main" id="{B3869636-DE17-79BA-84BE-890FC6173448}"/>
              </a:ext>
            </a:extLst>
          </p:cNvPr>
          <p:cNvSpPr txBox="1">
            <a:spLocks/>
          </p:cNvSpPr>
          <p:nvPr/>
        </p:nvSpPr>
        <p:spPr>
          <a:xfrm>
            <a:off x="8180961" y="2702027"/>
            <a:ext cx="3456562" cy="1325562"/>
          </a:xfrm>
          <a:prstGeom prst="rect">
            <a:avLst/>
          </a:prstGeom>
          <a:ln w="12700">
            <a:solidFill>
              <a:schemeClr val="accent1"/>
            </a:solidFill>
            <a:prstDash val="sysDash"/>
          </a:ln>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秋月で</a:t>
            </a:r>
            <a:r>
              <a:rPr lang="en-US" altLang="ja-JP" sz="1800" dirty="0"/>
              <a:t>2025</a:t>
            </a:r>
            <a:r>
              <a:rPr lang="ja-JP" altLang="en-US" sz="1800" dirty="0"/>
              <a:t>年</a:t>
            </a:r>
            <a:r>
              <a:rPr lang="en-US" altLang="ja-JP" sz="1800" dirty="0"/>
              <a:t>9</a:t>
            </a:r>
            <a:r>
              <a:rPr lang="ja-JP" altLang="en-US" sz="1800" dirty="0"/>
              <a:t>月現在では</a:t>
            </a:r>
            <a:r>
              <a:rPr lang="en-US" altLang="ja-JP" sz="1800" dirty="0"/>
              <a:t>1800</a:t>
            </a:r>
            <a:r>
              <a:rPr lang="ja-JP" altLang="en-US" sz="1800" dirty="0"/>
              <a:t>円だった</a:t>
            </a:r>
            <a:endParaRPr lang="en-US" altLang="ja-JP" sz="1800" dirty="0"/>
          </a:p>
          <a:p>
            <a:pPr marL="0" indent="0" algn="ctr">
              <a:buFont typeface="Arial" panose="020B0604020202020204" pitchFamily="34" charset="0"/>
              <a:buNone/>
            </a:pPr>
            <a:r>
              <a:rPr lang="ja-JP" altLang="en-US" sz="1800" dirty="0"/>
              <a:t>この製品はピンをはんだ付け済なのでブレッドボードに指してすぐに使える</a:t>
            </a:r>
            <a:endParaRPr lang="en-US" altLang="ja-JP" sz="1800" dirty="0"/>
          </a:p>
        </p:txBody>
      </p:sp>
      <p:sp>
        <p:nvSpPr>
          <p:cNvPr id="3" name="コンテンツ プレースホルダー 2">
            <a:extLst>
              <a:ext uri="{FF2B5EF4-FFF2-40B4-BE49-F238E27FC236}">
                <a16:creationId xmlns:a16="http://schemas.microsoft.com/office/drawing/2014/main" id="{C8AA8F5D-A356-D269-01F8-9A658DED34AB}"/>
              </a:ext>
            </a:extLst>
          </p:cNvPr>
          <p:cNvSpPr txBox="1">
            <a:spLocks/>
          </p:cNvSpPr>
          <p:nvPr/>
        </p:nvSpPr>
        <p:spPr>
          <a:xfrm>
            <a:off x="441473" y="1513227"/>
            <a:ext cx="6712085" cy="662781"/>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a:t>M5Stack</a:t>
            </a:r>
            <a:r>
              <a:rPr lang="ja-JP" altLang="en-US" sz="1800" dirty="0"/>
              <a:t>も</a:t>
            </a:r>
            <a:r>
              <a:rPr lang="en-US" altLang="ja-JP" sz="1800" dirty="0"/>
              <a:t>ESP32</a:t>
            </a:r>
            <a:r>
              <a:rPr lang="ja-JP" altLang="en-US" sz="1800" dirty="0"/>
              <a:t>チップを積んでいるが、その評価ボードでセンサを動かす場合を試したい</a:t>
            </a:r>
            <a:endParaRPr lang="en-US" altLang="ja-JP" sz="1800" dirty="0"/>
          </a:p>
        </p:txBody>
      </p:sp>
    </p:spTree>
    <p:extLst>
      <p:ext uri="{BB962C8B-B14F-4D97-AF65-F5344CB8AC3E}">
        <p14:creationId xmlns:p14="http://schemas.microsoft.com/office/powerpoint/2010/main" val="2089963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2790B-0B03-51E7-FD2E-69D6F9E1D129}"/>
              </a:ext>
            </a:extLst>
          </p:cNvPr>
          <p:cNvSpPr>
            <a:spLocks noGrp="1"/>
          </p:cNvSpPr>
          <p:nvPr>
            <p:ph type="title"/>
          </p:nvPr>
        </p:nvSpPr>
        <p:spPr/>
        <p:txBody>
          <a:bodyPr/>
          <a:lstStyle/>
          <a:p>
            <a:r>
              <a:rPr lang="ja-JP" altLang="en-US" dirty="0"/>
              <a:t>動作させるまでの苦労：</a:t>
            </a:r>
            <a:r>
              <a:rPr lang="en-US" altLang="ja-JP" dirty="0"/>
              <a:t>ESP32</a:t>
            </a:r>
            <a:r>
              <a:rPr lang="ja-JP" altLang="en-US" dirty="0"/>
              <a:t>ボードの設定</a:t>
            </a:r>
            <a:endParaRPr kumimoji="1" lang="ja-JP" altLang="en-US" dirty="0"/>
          </a:p>
        </p:txBody>
      </p:sp>
      <p:pic>
        <p:nvPicPr>
          <p:cNvPr id="5" name="図 4">
            <a:extLst>
              <a:ext uri="{FF2B5EF4-FFF2-40B4-BE49-F238E27FC236}">
                <a16:creationId xmlns:a16="http://schemas.microsoft.com/office/drawing/2014/main" id="{00CB369C-A3D2-2567-DCED-363C3DB4E828}"/>
              </a:ext>
            </a:extLst>
          </p:cNvPr>
          <p:cNvPicPr>
            <a:picLocks noChangeAspect="1"/>
          </p:cNvPicPr>
          <p:nvPr/>
        </p:nvPicPr>
        <p:blipFill>
          <a:blip r:embed="rId2"/>
          <a:stretch>
            <a:fillRect/>
          </a:stretch>
        </p:blipFill>
        <p:spPr>
          <a:xfrm>
            <a:off x="743069" y="2091847"/>
            <a:ext cx="3344898" cy="4163034"/>
          </a:xfrm>
          <a:prstGeom prst="rect">
            <a:avLst/>
          </a:prstGeom>
        </p:spPr>
      </p:pic>
      <p:sp>
        <p:nvSpPr>
          <p:cNvPr id="6" name="正方形/長方形 5">
            <a:extLst>
              <a:ext uri="{FF2B5EF4-FFF2-40B4-BE49-F238E27FC236}">
                <a16:creationId xmlns:a16="http://schemas.microsoft.com/office/drawing/2014/main" id="{EED531CE-ADBC-F747-3882-A3D4EF407975}"/>
              </a:ext>
            </a:extLst>
          </p:cNvPr>
          <p:cNvSpPr/>
          <p:nvPr/>
        </p:nvSpPr>
        <p:spPr>
          <a:xfrm>
            <a:off x="1107664" y="4712265"/>
            <a:ext cx="2980303" cy="1450539"/>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7" name="コンテンツ プレースホルダー 2">
            <a:extLst>
              <a:ext uri="{FF2B5EF4-FFF2-40B4-BE49-F238E27FC236}">
                <a16:creationId xmlns:a16="http://schemas.microsoft.com/office/drawing/2014/main" id="{66815BD7-4BE9-8BEE-E9D5-E709CA6A9AFA}"/>
              </a:ext>
            </a:extLst>
          </p:cNvPr>
          <p:cNvSpPr txBox="1">
            <a:spLocks/>
          </p:cNvSpPr>
          <p:nvPr/>
        </p:nvSpPr>
        <p:spPr>
          <a:xfrm>
            <a:off x="4452563" y="3501957"/>
            <a:ext cx="6306228" cy="1663430"/>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ボードマネージャをインストールする</a:t>
            </a:r>
            <a:endParaRPr lang="en-US" altLang="ja-JP" sz="1800" dirty="0"/>
          </a:p>
          <a:p>
            <a:pPr marL="0" indent="0" algn="ctr">
              <a:buFont typeface="Arial" panose="020B0604020202020204" pitchFamily="34" charset="0"/>
              <a:buNone/>
            </a:pPr>
            <a:r>
              <a:rPr lang="ja-JP" altLang="en-US" sz="1800" dirty="0"/>
              <a:t>そうしないと次スライドのボードが選択肢に現れない</a:t>
            </a:r>
            <a:endParaRPr lang="en-US" altLang="ja-JP" sz="1800" dirty="0"/>
          </a:p>
          <a:p>
            <a:pPr marL="0" indent="0" algn="ctr">
              <a:buNone/>
            </a:pPr>
            <a:r>
              <a:rPr lang="en-US" altLang="ja-JP" sz="1800" dirty="0"/>
              <a:t>※</a:t>
            </a:r>
            <a:r>
              <a:rPr lang="ja-JP" altLang="en-US" sz="1800" dirty="0"/>
              <a:t> </a:t>
            </a:r>
            <a:r>
              <a:rPr lang="en-US" altLang="ja-JP" sz="1800" dirty="0"/>
              <a:t>M5Stack</a:t>
            </a:r>
            <a:r>
              <a:rPr lang="ja-JP" altLang="en-US" sz="1800" dirty="0"/>
              <a:t> </a:t>
            </a:r>
            <a:r>
              <a:rPr lang="en-US" altLang="ja-JP" sz="1800" dirty="0"/>
              <a:t>Basic</a:t>
            </a:r>
            <a:r>
              <a:rPr lang="ja-JP" altLang="en-US" sz="1800" dirty="0"/>
              <a:t> </a:t>
            </a:r>
            <a:r>
              <a:rPr lang="en-US" altLang="ja-JP" sz="1800" dirty="0"/>
              <a:t>(M5Core)</a:t>
            </a:r>
            <a:r>
              <a:rPr lang="ja-JP" altLang="en-US" sz="1800" dirty="0"/>
              <a:t>を使っている状態でも現れなかったので設定した</a:t>
            </a:r>
            <a:endParaRPr lang="en-US" altLang="ja-JP" sz="1800" dirty="0"/>
          </a:p>
        </p:txBody>
      </p:sp>
    </p:spTree>
    <p:extLst>
      <p:ext uri="{BB962C8B-B14F-4D97-AF65-F5344CB8AC3E}">
        <p14:creationId xmlns:p14="http://schemas.microsoft.com/office/powerpoint/2010/main" val="380488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40AF-B084-007C-9897-7C814059CB4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836E547-EFA1-86D5-08FC-5C3927B93F51}"/>
              </a:ext>
            </a:extLst>
          </p:cNvPr>
          <p:cNvSpPr>
            <a:spLocks noGrp="1"/>
          </p:cNvSpPr>
          <p:nvPr>
            <p:ph type="title"/>
          </p:nvPr>
        </p:nvSpPr>
        <p:spPr/>
        <p:txBody>
          <a:bodyPr/>
          <a:lstStyle/>
          <a:p>
            <a:r>
              <a:rPr kumimoji="1" lang="ja-JP" altLang="en-US" dirty="0"/>
              <a:t>動作させるまでの苦労：</a:t>
            </a:r>
            <a:r>
              <a:rPr kumimoji="1" lang="en-US" altLang="ja-JP" dirty="0"/>
              <a:t>ESP32</a:t>
            </a:r>
            <a:r>
              <a:rPr kumimoji="1" lang="ja-JP" altLang="en-US" dirty="0"/>
              <a:t>ボードの設定</a:t>
            </a:r>
          </a:p>
        </p:txBody>
      </p:sp>
      <p:pic>
        <p:nvPicPr>
          <p:cNvPr id="7" name="図 6">
            <a:extLst>
              <a:ext uri="{FF2B5EF4-FFF2-40B4-BE49-F238E27FC236}">
                <a16:creationId xmlns:a16="http://schemas.microsoft.com/office/drawing/2014/main" id="{0461709D-D77D-713C-48BD-C8DF84550863}"/>
              </a:ext>
            </a:extLst>
          </p:cNvPr>
          <p:cNvPicPr>
            <a:picLocks noChangeAspect="1"/>
          </p:cNvPicPr>
          <p:nvPr/>
        </p:nvPicPr>
        <p:blipFill>
          <a:blip r:embed="rId2"/>
          <a:stretch>
            <a:fillRect/>
          </a:stretch>
        </p:blipFill>
        <p:spPr>
          <a:xfrm>
            <a:off x="618414" y="1755900"/>
            <a:ext cx="7336479" cy="2807392"/>
          </a:xfrm>
          <a:prstGeom prst="rect">
            <a:avLst/>
          </a:prstGeom>
        </p:spPr>
      </p:pic>
      <p:pic>
        <p:nvPicPr>
          <p:cNvPr id="13" name="図 12">
            <a:extLst>
              <a:ext uri="{FF2B5EF4-FFF2-40B4-BE49-F238E27FC236}">
                <a16:creationId xmlns:a16="http://schemas.microsoft.com/office/drawing/2014/main" id="{8862B882-EB4E-CDD5-8900-8802A23A601D}"/>
              </a:ext>
            </a:extLst>
          </p:cNvPr>
          <p:cNvPicPr>
            <a:picLocks noChangeAspect="1"/>
          </p:cNvPicPr>
          <p:nvPr/>
        </p:nvPicPr>
        <p:blipFill>
          <a:blip r:embed="rId3"/>
          <a:stretch>
            <a:fillRect/>
          </a:stretch>
        </p:blipFill>
        <p:spPr>
          <a:xfrm>
            <a:off x="7277355" y="3298753"/>
            <a:ext cx="3647619" cy="914286"/>
          </a:xfrm>
          <a:prstGeom prst="rect">
            <a:avLst/>
          </a:prstGeom>
          <a:ln w="34925">
            <a:solidFill>
              <a:schemeClr val="tx1">
                <a:lumMod val="95000"/>
                <a:lumOff val="5000"/>
                <a:alpha val="36000"/>
              </a:schemeClr>
            </a:solidFill>
          </a:ln>
        </p:spPr>
      </p:pic>
      <p:sp>
        <p:nvSpPr>
          <p:cNvPr id="19" name="コンテンツ プレースホルダー 2">
            <a:extLst>
              <a:ext uri="{FF2B5EF4-FFF2-40B4-BE49-F238E27FC236}">
                <a16:creationId xmlns:a16="http://schemas.microsoft.com/office/drawing/2014/main" id="{B6DB1EF5-0F46-F8AD-0060-0F72129AFE95}"/>
              </a:ext>
            </a:extLst>
          </p:cNvPr>
          <p:cNvSpPr txBox="1">
            <a:spLocks/>
          </p:cNvSpPr>
          <p:nvPr/>
        </p:nvSpPr>
        <p:spPr>
          <a:xfrm>
            <a:off x="2833758" y="4966802"/>
            <a:ext cx="6524483" cy="854302"/>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ボードを変えれば、ボードを選択しないといけない</a:t>
            </a:r>
            <a:endParaRPr lang="en-US" altLang="ja-JP" sz="1800" dirty="0"/>
          </a:p>
          <a:p>
            <a:pPr marL="0" indent="0" algn="ctr">
              <a:buFont typeface="Arial" panose="020B0604020202020204" pitchFamily="34" charset="0"/>
              <a:buNone/>
            </a:pPr>
            <a:r>
              <a:rPr lang="ja-JP" altLang="en-US" sz="1800" dirty="0"/>
              <a:t>どれを選択するべきか調べる必要がある</a:t>
            </a:r>
            <a:endParaRPr lang="en-US" altLang="ja-JP" sz="1800" dirty="0"/>
          </a:p>
        </p:txBody>
      </p:sp>
    </p:spTree>
    <p:extLst>
      <p:ext uri="{BB962C8B-B14F-4D97-AF65-F5344CB8AC3E}">
        <p14:creationId xmlns:p14="http://schemas.microsoft.com/office/powerpoint/2010/main" val="4038773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2BC23-FEB8-91DF-F8AD-50BD4A16A72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6BCC00F-AC72-1314-28B8-D676A7ED475D}"/>
              </a:ext>
            </a:extLst>
          </p:cNvPr>
          <p:cNvSpPr>
            <a:spLocks noGrp="1"/>
          </p:cNvSpPr>
          <p:nvPr>
            <p:ph type="title"/>
          </p:nvPr>
        </p:nvSpPr>
        <p:spPr/>
        <p:txBody>
          <a:bodyPr/>
          <a:lstStyle/>
          <a:p>
            <a:r>
              <a:rPr lang="ja-JP" altLang="en-US" dirty="0"/>
              <a:t>動作させるまでの苦労：</a:t>
            </a:r>
            <a:r>
              <a:rPr lang="en-US" altLang="ja-JP" dirty="0"/>
              <a:t>USB</a:t>
            </a:r>
            <a:r>
              <a:rPr lang="ja-JP" altLang="en-US" dirty="0"/>
              <a:t>ドライバのインストール</a:t>
            </a:r>
            <a:endParaRPr kumimoji="1" lang="ja-JP" altLang="en-US" dirty="0"/>
          </a:p>
        </p:txBody>
      </p:sp>
      <p:pic>
        <p:nvPicPr>
          <p:cNvPr id="4" name="図 3">
            <a:extLst>
              <a:ext uri="{FF2B5EF4-FFF2-40B4-BE49-F238E27FC236}">
                <a16:creationId xmlns:a16="http://schemas.microsoft.com/office/drawing/2014/main" id="{79E36A8A-1293-4B3A-AA43-82B73DB9F67E}"/>
              </a:ext>
            </a:extLst>
          </p:cNvPr>
          <p:cNvPicPr>
            <a:picLocks noChangeAspect="1"/>
          </p:cNvPicPr>
          <p:nvPr/>
        </p:nvPicPr>
        <p:blipFill>
          <a:blip r:embed="rId2"/>
          <a:stretch>
            <a:fillRect/>
          </a:stretch>
        </p:blipFill>
        <p:spPr>
          <a:xfrm>
            <a:off x="682880" y="2290758"/>
            <a:ext cx="3238666" cy="1517728"/>
          </a:xfrm>
          <a:prstGeom prst="rect">
            <a:avLst/>
          </a:prstGeom>
        </p:spPr>
      </p:pic>
      <p:sp>
        <p:nvSpPr>
          <p:cNvPr id="5" name="コンテンツ プレースホルダー 2">
            <a:extLst>
              <a:ext uri="{FF2B5EF4-FFF2-40B4-BE49-F238E27FC236}">
                <a16:creationId xmlns:a16="http://schemas.microsoft.com/office/drawing/2014/main" id="{671C195E-4084-6A25-1410-39CD50395173}"/>
              </a:ext>
            </a:extLst>
          </p:cNvPr>
          <p:cNvSpPr txBox="1">
            <a:spLocks/>
          </p:cNvSpPr>
          <p:nvPr/>
        </p:nvSpPr>
        <p:spPr>
          <a:xfrm>
            <a:off x="2707298" y="5396250"/>
            <a:ext cx="8411416" cy="1186775"/>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調子悪いので他の</a:t>
            </a:r>
            <a:r>
              <a:rPr lang="en-US" altLang="ja-JP" sz="1800" dirty="0"/>
              <a:t>PC</a:t>
            </a:r>
            <a:r>
              <a:rPr lang="ja-JP" altLang="en-US" sz="1800" dirty="0"/>
              <a:t>で動かしてみて上手くいったことがあったが、</a:t>
            </a:r>
            <a:endParaRPr lang="en-US" altLang="ja-JP" sz="1800" dirty="0"/>
          </a:p>
          <a:p>
            <a:pPr marL="0" indent="0" algn="ctr">
              <a:buFont typeface="Arial" panose="020B0604020202020204" pitchFamily="34" charset="0"/>
              <a:buNone/>
            </a:pPr>
            <a:r>
              <a:rPr lang="ja-JP" altLang="en-US" sz="1800" dirty="0"/>
              <a:t>その</a:t>
            </a:r>
            <a:r>
              <a:rPr lang="en-US" altLang="ja-JP" sz="1800" dirty="0"/>
              <a:t>PC</a:t>
            </a:r>
            <a:r>
              <a:rPr lang="ja-JP" altLang="en-US" sz="1800" dirty="0"/>
              <a:t>では初めてなので</a:t>
            </a:r>
            <a:r>
              <a:rPr lang="en-US" altLang="ja-JP" sz="1800" dirty="0"/>
              <a:t>USB</a:t>
            </a:r>
            <a:r>
              <a:rPr lang="ja-JP" altLang="en-US" sz="1800" dirty="0"/>
              <a:t>ドライバインストールが必要だった</a:t>
            </a:r>
            <a:endParaRPr lang="en-US" altLang="ja-JP" sz="1800" dirty="0"/>
          </a:p>
        </p:txBody>
      </p:sp>
      <p:pic>
        <p:nvPicPr>
          <p:cNvPr id="7" name="図 6">
            <a:extLst>
              <a:ext uri="{FF2B5EF4-FFF2-40B4-BE49-F238E27FC236}">
                <a16:creationId xmlns:a16="http://schemas.microsoft.com/office/drawing/2014/main" id="{5562299E-530C-07C1-1742-BCDEDFCC01B6}"/>
              </a:ext>
            </a:extLst>
          </p:cNvPr>
          <p:cNvPicPr>
            <a:picLocks noChangeAspect="1"/>
          </p:cNvPicPr>
          <p:nvPr/>
        </p:nvPicPr>
        <p:blipFill>
          <a:blip r:embed="rId3"/>
          <a:stretch>
            <a:fillRect/>
          </a:stretch>
        </p:blipFill>
        <p:spPr>
          <a:xfrm>
            <a:off x="3921546" y="1919589"/>
            <a:ext cx="4110823" cy="2877577"/>
          </a:xfrm>
          <a:prstGeom prst="rect">
            <a:avLst/>
          </a:prstGeom>
        </p:spPr>
      </p:pic>
    </p:spTree>
    <p:extLst>
      <p:ext uri="{BB962C8B-B14F-4D97-AF65-F5344CB8AC3E}">
        <p14:creationId xmlns:p14="http://schemas.microsoft.com/office/powerpoint/2010/main" val="914478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BB426-409C-6A7A-4966-F8E120AE40E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51EED7C-FE4A-5600-5096-A61AFC671261}"/>
              </a:ext>
            </a:extLst>
          </p:cNvPr>
          <p:cNvSpPr>
            <a:spLocks noGrp="1"/>
          </p:cNvSpPr>
          <p:nvPr>
            <p:ph type="title"/>
          </p:nvPr>
        </p:nvSpPr>
        <p:spPr/>
        <p:txBody>
          <a:bodyPr/>
          <a:lstStyle/>
          <a:p>
            <a:r>
              <a:rPr kumimoji="1" lang="en-US" altLang="ja-JP" dirty="0"/>
              <a:t>ESP32</a:t>
            </a:r>
            <a:r>
              <a:rPr kumimoji="1" lang="ja-JP" altLang="en-US" dirty="0"/>
              <a:t>評価ボードとの接続</a:t>
            </a:r>
          </a:p>
        </p:txBody>
      </p:sp>
      <p:pic>
        <p:nvPicPr>
          <p:cNvPr id="4" name="図 3">
            <a:extLst>
              <a:ext uri="{FF2B5EF4-FFF2-40B4-BE49-F238E27FC236}">
                <a16:creationId xmlns:a16="http://schemas.microsoft.com/office/drawing/2014/main" id="{41D2F667-F89D-0898-2E3F-B409983EEDC5}"/>
              </a:ext>
            </a:extLst>
          </p:cNvPr>
          <p:cNvPicPr>
            <a:picLocks noChangeAspect="1"/>
          </p:cNvPicPr>
          <p:nvPr/>
        </p:nvPicPr>
        <p:blipFill>
          <a:blip r:embed="rId2"/>
          <a:stretch>
            <a:fillRect/>
          </a:stretch>
        </p:blipFill>
        <p:spPr>
          <a:xfrm>
            <a:off x="995680" y="1690688"/>
            <a:ext cx="3552272" cy="3871976"/>
          </a:xfrm>
          <a:prstGeom prst="rect">
            <a:avLst/>
          </a:prstGeom>
        </p:spPr>
      </p:pic>
      <p:graphicFrame>
        <p:nvGraphicFramePr>
          <p:cNvPr id="5" name="Table 2">
            <a:extLst>
              <a:ext uri="{FF2B5EF4-FFF2-40B4-BE49-F238E27FC236}">
                <a16:creationId xmlns:a16="http://schemas.microsoft.com/office/drawing/2014/main" id="{D49B4F0B-CDF5-B132-90CF-A6BF6F55022E}"/>
              </a:ext>
            </a:extLst>
          </p:cNvPr>
          <p:cNvGraphicFramePr>
            <a:graphicFrameLocks noGrp="1"/>
          </p:cNvGraphicFramePr>
          <p:nvPr>
            <p:extLst>
              <p:ext uri="{D42A27DB-BD31-4B8C-83A1-F6EECF244321}">
                <p14:modId xmlns:p14="http://schemas.microsoft.com/office/powerpoint/2010/main" val="2139228230"/>
              </p:ext>
            </p:extLst>
          </p:nvPr>
        </p:nvGraphicFramePr>
        <p:xfrm>
          <a:off x="5374640" y="1879601"/>
          <a:ext cx="3749906" cy="1980000"/>
        </p:xfrm>
        <a:graphic>
          <a:graphicData uri="http://schemas.openxmlformats.org/drawingml/2006/table">
            <a:tbl>
              <a:tblPr firstRow="1" bandRow="1">
                <a:tableStyleId>{5C22544A-7EE6-4342-B048-85BDC9FD1C3A}</a:tableStyleId>
              </a:tblPr>
              <a:tblGrid>
                <a:gridCol w="1765462">
                  <a:extLst>
                    <a:ext uri="{9D8B030D-6E8A-4147-A177-3AD203B41FA5}">
                      <a16:colId xmlns:a16="http://schemas.microsoft.com/office/drawing/2014/main" val="20000"/>
                    </a:ext>
                  </a:extLst>
                </a:gridCol>
                <a:gridCol w="1984444">
                  <a:extLst>
                    <a:ext uri="{9D8B030D-6E8A-4147-A177-3AD203B41FA5}">
                      <a16:colId xmlns:a16="http://schemas.microsoft.com/office/drawing/2014/main" val="20001"/>
                    </a:ext>
                  </a:extLst>
                </a:gridCol>
              </a:tblGrid>
              <a:tr h="385840">
                <a:tc>
                  <a:txBody>
                    <a:bodyPr/>
                    <a:lstStyle/>
                    <a:p>
                      <a:r>
                        <a:rPr lang="en-US" altLang="ja-JP" dirty="0"/>
                        <a:t>MH-Z19E</a:t>
                      </a:r>
                      <a:endParaRPr dirty="0"/>
                    </a:p>
                  </a:txBody>
                  <a:tcPr/>
                </a:tc>
                <a:tc>
                  <a:txBody>
                    <a:bodyPr/>
                    <a:lstStyle/>
                    <a:p>
                      <a:r>
                        <a:rPr lang="en-US" altLang="ja-JP" dirty="0"/>
                        <a:t>ESP32</a:t>
                      </a:r>
                      <a:endParaRPr dirty="0"/>
                    </a:p>
                  </a:txBody>
                  <a:tcPr/>
                </a:tc>
                <a:extLst>
                  <a:ext uri="{0D108BD9-81ED-4DB2-BD59-A6C34878D82A}">
                    <a16:rowId xmlns:a16="http://schemas.microsoft.com/office/drawing/2014/main" val="10000"/>
                  </a:ext>
                </a:extLst>
              </a:tr>
              <a:tr h="411240">
                <a:tc>
                  <a:txBody>
                    <a:bodyPr/>
                    <a:lstStyle/>
                    <a:p>
                      <a:r>
                        <a:rPr lang="en-US" altLang="ja-JP" dirty="0"/>
                        <a:t>VCC</a:t>
                      </a:r>
                      <a:endParaRPr dirty="0"/>
                    </a:p>
                  </a:txBody>
                  <a:tcPr/>
                </a:tc>
                <a:tc>
                  <a:txBody>
                    <a:bodyPr/>
                    <a:lstStyle/>
                    <a:p>
                      <a:r>
                        <a:rPr lang="en-US" altLang="ja-JP" dirty="0"/>
                        <a:t>5V</a:t>
                      </a:r>
                      <a:endParaRPr lang="ja-JP" altLang="en-US" dirty="0"/>
                    </a:p>
                  </a:txBody>
                  <a:tcPr/>
                </a:tc>
                <a:extLst>
                  <a:ext uri="{0D108BD9-81ED-4DB2-BD59-A6C34878D82A}">
                    <a16:rowId xmlns:a16="http://schemas.microsoft.com/office/drawing/2014/main" val="10007"/>
                  </a:ext>
                </a:extLst>
              </a:tr>
              <a:tr h="385840">
                <a:tc>
                  <a:txBody>
                    <a:bodyPr/>
                    <a:lstStyle/>
                    <a:p>
                      <a:r>
                        <a:rPr lang="en-US" altLang="ja-JP" dirty="0"/>
                        <a:t>GND</a:t>
                      </a:r>
                    </a:p>
                  </a:txBody>
                  <a:tcPr/>
                </a:tc>
                <a:tc>
                  <a:txBody>
                    <a:bodyPr/>
                    <a:lstStyle/>
                    <a:p>
                      <a:r>
                        <a:rPr lang="en-US" altLang="ja-JP" dirty="0"/>
                        <a:t>G</a:t>
                      </a:r>
                      <a:endParaRPr dirty="0"/>
                    </a:p>
                  </a:txBody>
                  <a:tcPr/>
                </a:tc>
                <a:extLst>
                  <a:ext uri="{0D108BD9-81ED-4DB2-BD59-A6C34878D82A}">
                    <a16:rowId xmlns:a16="http://schemas.microsoft.com/office/drawing/2014/main" val="10008"/>
                  </a:ext>
                </a:extLst>
              </a:tr>
              <a:tr h="385840">
                <a:tc>
                  <a:txBody>
                    <a:bodyPr/>
                    <a:lstStyle/>
                    <a:p>
                      <a:r>
                        <a:rPr lang="en-US" altLang="ja-JP" dirty="0"/>
                        <a:t>Tx</a:t>
                      </a:r>
                      <a:endParaRPr dirty="0"/>
                    </a:p>
                  </a:txBody>
                  <a:tcPr/>
                </a:tc>
                <a:tc>
                  <a:txBody>
                    <a:bodyPr/>
                    <a:lstStyle/>
                    <a:p>
                      <a:r>
                        <a:rPr lang="en-US" altLang="ja-JP" dirty="0"/>
                        <a:t>GPIO16</a:t>
                      </a:r>
                      <a:endParaRPr dirty="0"/>
                    </a:p>
                  </a:txBody>
                  <a:tcPr/>
                </a:tc>
                <a:extLst>
                  <a:ext uri="{0D108BD9-81ED-4DB2-BD59-A6C34878D82A}">
                    <a16:rowId xmlns:a16="http://schemas.microsoft.com/office/drawing/2014/main" val="10009"/>
                  </a:ext>
                </a:extLst>
              </a:tr>
              <a:tr h="411240">
                <a:tc>
                  <a:txBody>
                    <a:bodyPr/>
                    <a:lstStyle/>
                    <a:p>
                      <a:r>
                        <a:rPr lang="en-US" altLang="ja-JP" dirty="0"/>
                        <a:t>Rx</a:t>
                      </a:r>
                      <a:endParaRPr dirty="0"/>
                    </a:p>
                  </a:txBody>
                  <a:tcPr/>
                </a:tc>
                <a:tc>
                  <a:txBody>
                    <a:bodyPr/>
                    <a:lstStyle/>
                    <a:p>
                      <a:r>
                        <a:rPr lang="en-US" dirty="0"/>
                        <a:t>GPIO17</a:t>
                      </a:r>
                      <a:endParaRPr dirty="0"/>
                    </a:p>
                  </a:txBody>
                  <a:tcPr/>
                </a:tc>
                <a:extLst>
                  <a:ext uri="{0D108BD9-81ED-4DB2-BD59-A6C34878D82A}">
                    <a16:rowId xmlns:a16="http://schemas.microsoft.com/office/drawing/2014/main" val="1906767422"/>
                  </a:ext>
                </a:extLst>
              </a:tr>
            </a:tbl>
          </a:graphicData>
        </a:graphic>
      </p:graphicFrame>
    </p:spTree>
    <p:extLst>
      <p:ext uri="{BB962C8B-B14F-4D97-AF65-F5344CB8AC3E}">
        <p14:creationId xmlns:p14="http://schemas.microsoft.com/office/powerpoint/2010/main" val="120076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0367B-CA51-4011-E1BE-7841B7D49D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4F96312-8381-2BC5-3964-960D92B2FDED}"/>
              </a:ext>
            </a:extLst>
          </p:cNvPr>
          <p:cNvSpPr>
            <a:spLocks noGrp="1"/>
          </p:cNvSpPr>
          <p:nvPr>
            <p:ph type="title"/>
          </p:nvPr>
        </p:nvSpPr>
        <p:spPr/>
        <p:txBody>
          <a:bodyPr/>
          <a:lstStyle/>
          <a:p>
            <a:r>
              <a:rPr kumimoji="1" lang="en-US" altLang="ja-JP" dirty="0"/>
              <a:t>Grove</a:t>
            </a:r>
            <a:r>
              <a:rPr kumimoji="1" lang="ja-JP" altLang="en-US" dirty="0"/>
              <a:t>端子向けセンサ、</a:t>
            </a:r>
            <a:r>
              <a:rPr lang="en-US" altLang="ja-JP" dirty="0"/>
              <a:t>Grove</a:t>
            </a:r>
            <a:r>
              <a:rPr lang="ja-JP" altLang="en-US" dirty="0"/>
              <a:t>ケーブル</a:t>
            </a:r>
            <a:endParaRPr kumimoji="1" lang="ja-JP" altLang="en-US" dirty="0"/>
          </a:p>
        </p:txBody>
      </p:sp>
      <p:pic>
        <p:nvPicPr>
          <p:cNvPr id="4" name="図 3">
            <a:extLst>
              <a:ext uri="{FF2B5EF4-FFF2-40B4-BE49-F238E27FC236}">
                <a16:creationId xmlns:a16="http://schemas.microsoft.com/office/drawing/2014/main" id="{E15836B1-1EEB-86E5-D975-FBD11412B9B9}"/>
              </a:ext>
            </a:extLst>
          </p:cNvPr>
          <p:cNvPicPr>
            <a:picLocks noChangeAspect="1"/>
          </p:cNvPicPr>
          <p:nvPr/>
        </p:nvPicPr>
        <p:blipFill>
          <a:blip r:embed="rId2"/>
          <a:stretch>
            <a:fillRect/>
          </a:stretch>
        </p:blipFill>
        <p:spPr>
          <a:xfrm>
            <a:off x="5114297" y="1572014"/>
            <a:ext cx="2784605" cy="3713967"/>
          </a:xfrm>
          <a:prstGeom prst="rect">
            <a:avLst/>
          </a:prstGeom>
        </p:spPr>
      </p:pic>
      <p:pic>
        <p:nvPicPr>
          <p:cNvPr id="6" name="図 5">
            <a:extLst>
              <a:ext uri="{FF2B5EF4-FFF2-40B4-BE49-F238E27FC236}">
                <a16:creationId xmlns:a16="http://schemas.microsoft.com/office/drawing/2014/main" id="{81702F6C-5C2B-8889-5152-3824E52A8FE8}"/>
              </a:ext>
            </a:extLst>
          </p:cNvPr>
          <p:cNvPicPr>
            <a:picLocks noChangeAspect="1"/>
          </p:cNvPicPr>
          <p:nvPr/>
        </p:nvPicPr>
        <p:blipFill>
          <a:blip r:embed="rId3"/>
          <a:stretch>
            <a:fillRect/>
          </a:stretch>
        </p:blipFill>
        <p:spPr>
          <a:xfrm>
            <a:off x="277377" y="1572014"/>
            <a:ext cx="4620799" cy="3713967"/>
          </a:xfrm>
          <a:prstGeom prst="rect">
            <a:avLst/>
          </a:prstGeom>
        </p:spPr>
      </p:pic>
      <p:pic>
        <p:nvPicPr>
          <p:cNvPr id="8" name="図 7">
            <a:extLst>
              <a:ext uri="{FF2B5EF4-FFF2-40B4-BE49-F238E27FC236}">
                <a16:creationId xmlns:a16="http://schemas.microsoft.com/office/drawing/2014/main" id="{7C6C24BD-B86C-DB99-0347-6CAF39EFF983}"/>
              </a:ext>
            </a:extLst>
          </p:cNvPr>
          <p:cNvPicPr>
            <a:picLocks noChangeAspect="1"/>
          </p:cNvPicPr>
          <p:nvPr/>
        </p:nvPicPr>
        <p:blipFill>
          <a:blip r:embed="rId4"/>
          <a:stretch>
            <a:fillRect/>
          </a:stretch>
        </p:blipFill>
        <p:spPr>
          <a:xfrm>
            <a:off x="8002289" y="1572014"/>
            <a:ext cx="4061073" cy="3275556"/>
          </a:xfrm>
          <a:prstGeom prst="rect">
            <a:avLst/>
          </a:prstGeom>
        </p:spPr>
      </p:pic>
      <p:sp>
        <p:nvSpPr>
          <p:cNvPr id="9" name="コンテンツ プレースホルダー 2">
            <a:extLst>
              <a:ext uri="{FF2B5EF4-FFF2-40B4-BE49-F238E27FC236}">
                <a16:creationId xmlns:a16="http://schemas.microsoft.com/office/drawing/2014/main" id="{0A7E4C0D-4044-143C-A42D-1FEA48F8E19D}"/>
              </a:ext>
            </a:extLst>
          </p:cNvPr>
          <p:cNvSpPr txBox="1">
            <a:spLocks/>
          </p:cNvSpPr>
          <p:nvPr/>
        </p:nvSpPr>
        <p:spPr>
          <a:xfrm>
            <a:off x="2843408" y="5584738"/>
            <a:ext cx="7825568" cy="1164910"/>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a:t>Grove</a:t>
            </a:r>
            <a:r>
              <a:rPr lang="ja-JP" altLang="en-US" sz="1800" dirty="0"/>
              <a:t>端子を向けセンサはしっかりとした筐体に入っていることが多く、</a:t>
            </a:r>
            <a:endParaRPr lang="en-US" altLang="ja-JP" sz="1800" dirty="0"/>
          </a:p>
          <a:p>
            <a:pPr marL="0" indent="0" algn="ctr">
              <a:buFont typeface="Arial" panose="020B0604020202020204" pitchFamily="34" charset="0"/>
              <a:buNone/>
            </a:pPr>
            <a:r>
              <a:rPr lang="ja-JP" altLang="en-US" sz="1800" dirty="0"/>
              <a:t>取り扱い易いのがメリット</a:t>
            </a:r>
            <a:endParaRPr lang="en-US" altLang="ja-JP" sz="1800" dirty="0"/>
          </a:p>
        </p:txBody>
      </p:sp>
    </p:spTree>
    <p:extLst>
      <p:ext uri="{BB962C8B-B14F-4D97-AF65-F5344CB8AC3E}">
        <p14:creationId xmlns:p14="http://schemas.microsoft.com/office/powerpoint/2010/main" val="1684303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774759-C923-4CCE-53A1-0C2BC893119B}"/>
              </a:ext>
            </a:extLst>
          </p:cNvPr>
          <p:cNvSpPr>
            <a:spLocks noGrp="1"/>
          </p:cNvSpPr>
          <p:nvPr>
            <p:ph type="title"/>
          </p:nvPr>
        </p:nvSpPr>
        <p:spPr/>
        <p:txBody>
          <a:bodyPr/>
          <a:lstStyle/>
          <a:p>
            <a:r>
              <a:rPr kumimoji="1" lang="en-US" altLang="ja-JP" dirty="0"/>
              <a:t>Grove</a:t>
            </a:r>
            <a:r>
              <a:rPr kumimoji="1" lang="ja-JP" altLang="en-US" dirty="0"/>
              <a:t>端子のジャンプワイヤ変換ケーブル</a:t>
            </a:r>
          </a:p>
        </p:txBody>
      </p:sp>
      <p:pic>
        <p:nvPicPr>
          <p:cNvPr id="5" name="図 4">
            <a:extLst>
              <a:ext uri="{FF2B5EF4-FFF2-40B4-BE49-F238E27FC236}">
                <a16:creationId xmlns:a16="http://schemas.microsoft.com/office/drawing/2014/main" id="{224AAD48-8BEE-67C4-B731-914E4E934E81}"/>
              </a:ext>
            </a:extLst>
          </p:cNvPr>
          <p:cNvPicPr>
            <a:picLocks noChangeAspect="1"/>
          </p:cNvPicPr>
          <p:nvPr/>
        </p:nvPicPr>
        <p:blipFill>
          <a:blip r:embed="rId2"/>
          <a:stretch>
            <a:fillRect/>
          </a:stretch>
        </p:blipFill>
        <p:spPr>
          <a:xfrm>
            <a:off x="789045" y="1955526"/>
            <a:ext cx="10613910" cy="3554858"/>
          </a:xfrm>
          <a:prstGeom prst="rect">
            <a:avLst/>
          </a:prstGeom>
        </p:spPr>
      </p:pic>
      <p:sp>
        <p:nvSpPr>
          <p:cNvPr id="6" name="コンテンツ プレースホルダー 2">
            <a:extLst>
              <a:ext uri="{FF2B5EF4-FFF2-40B4-BE49-F238E27FC236}">
                <a16:creationId xmlns:a16="http://schemas.microsoft.com/office/drawing/2014/main" id="{029600E1-BA3C-70C9-1AB3-464D76BDA4CC}"/>
              </a:ext>
            </a:extLst>
          </p:cNvPr>
          <p:cNvSpPr txBox="1">
            <a:spLocks/>
          </p:cNvSpPr>
          <p:nvPr/>
        </p:nvSpPr>
        <p:spPr>
          <a:xfrm>
            <a:off x="1543577" y="5386192"/>
            <a:ext cx="8411416" cy="1327748"/>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a:t>Grove</a:t>
            </a:r>
            <a:r>
              <a:rPr lang="ja-JP" altLang="en-US" sz="1800" dirty="0"/>
              <a:t>端子をジャンプワイヤの端子に変換するケーブルを購入すると、</a:t>
            </a:r>
            <a:endParaRPr lang="en-US" altLang="ja-JP" sz="1800" dirty="0"/>
          </a:p>
          <a:p>
            <a:pPr marL="0" indent="0" algn="ctr">
              <a:buFont typeface="Arial" panose="020B0604020202020204" pitchFamily="34" charset="0"/>
              <a:buNone/>
            </a:pPr>
            <a:r>
              <a:rPr lang="en-US" altLang="ja-JP" sz="1800" dirty="0"/>
              <a:t>Grove</a:t>
            </a:r>
            <a:r>
              <a:rPr lang="ja-JP" altLang="en-US" sz="1800" dirty="0"/>
              <a:t>端子用のセンサを</a:t>
            </a:r>
            <a:r>
              <a:rPr lang="en-US" altLang="ja-JP" sz="1800" dirty="0"/>
              <a:t>ESP32</a:t>
            </a:r>
            <a:r>
              <a:rPr lang="ja-JP" altLang="en-US" sz="1800" dirty="0"/>
              <a:t>評価ボードやその他</a:t>
            </a:r>
            <a:r>
              <a:rPr lang="en-US" altLang="ja-JP" sz="1800" dirty="0"/>
              <a:t>Arduino</a:t>
            </a:r>
            <a:r>
              <a:rPr lang="ja-JP" altLang="en-US" sz="1800" dirty="0"/>
              <a:t>互換ボード等</a:t>
            </a:r>
            <a:endParaRPr lang="en-US" altLang="ja-JP" sz="1800" dirty="0"/>
          </a:p>
          <a:p>
            <a:pPr marL="0" indent="0" algn="ctr">
              <a:buFont typeface="Arial" panose="020B0604020202020204" pitchFamily="34" charset="0"/>
              <a:buNone/>
            </a:pPr>
            <a:r>
              <a:rPr lang="ja-JP" altLang="en-US" sz="1800" dirty="0"/>
              <a:t>にも接続できる様になる</a:t>
            </a:r>
            <a:endParaRPr lang="en-US" altLang="ja-JP" sz="1800" dirty="0"/>
          </a:p>
        </p:txBody>
      </p:sp>
    </p:spTree>
    <p:extLst>
      <p:ext uri="{BB962C8B-B14F-4D97-AF65-F5344CB8AC3E}">
        <p14:creationId xmlns:p14="http://schemas.microsoft.com/office/powerpoint/2010/main" val="1827906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9CCFF2-AEFB-BF41-B00C-4A87C5D950DC}"/>
              </a:ext>
            </a:extLst>
          </p:cNvPr>
          <p:cNvSpPr>
            <a:spLocks noGrp="1"/>
          </p:cNvSpPr>
          <p:nvPr>
            <p:ph type="title"/>
          </p:nvPr>
        </p:nvSpPr>
        <p:spPr/>
        <p:txBody>
          <a:bodyPr/>
          <a:lstStyle/>
          <a:p>
            <a:r>
              <a:rPr kumimoji="1" lang="en-US" altLang="ja-JP" dirty="0"/>
              <a:t>ESP32</a:t>
            </a:r>
            <a:r>
              <a:rPr kumimoji="1" lang="ja-JP" altLang="en-US" dirty="0"/>
              <a:t>ボードと</a:t>
            </a:r>
            <a:r>
              <a:rPr kumimoji="1" lang="en-US" altLang="ja-JP" dirty="0"/>
              <a:t>Grove</a:t>
            </a:r>
            <a:r>
              <a:rPr kumimoji="1" lang="ja-JP" altLang="en-US" dirty="0"/>
              <a:t>温度センサを接続</a:t>
            </a:r>
          </a:p>
        </p:txBody>
      </p:sp>
      <p:pic>
        <p:nvPicPr>
          <p:cNvPr id="5" name="図 4">
            <a:extLst>
              <a:ext uri="{FF2B5EF4-FFF2-40B4-BE49-F238E27FC236}">
                <a16:creationId xmlns:a16="http://schemas.microsoft.com/office/drawing/2014/main" id="{A8E7AB49-4A8E-7C7F-4FD4-D77AE0C212B0}"/>
              </a:ext>
            </a:extLst>
          </p:cNvPr>
          <p:cNvPicPr>
            <a:picLocks noChangeAspect="1"/>
          </p:cNvPicPr>
          <p:nvPr/>
        </p:nvPicPr>
        <p:blipFill>
          <a:blip r:embed="rId2"/>
          <a:stretch>
            <a:fillRect/>
          </a:stretch>
        </p:blipFill>
        <p:spPr>
          <a:xfrm>
            <a:off x="7510681" y="4449737"/>
            <a:ext cx="4210266" cy="1841595"/>
          </a:xfrm>
          <a:prstGeom prst="rect">
            <a:avLst/>
          </a:prstGeom>
        </p:spPr>
      </p:pic>
      <p:pic>
        <p:nvPicPr>
          <p:cNvPr id="7" name="図 6">
            <a:extLst>
              <a:ext uri="{FF2B5EF4-FFF2-40B4-BE49-F238E27FC236}">
                <a16:creationId xmlns:a16="http://schemas.microsoft.com/office/drawing/2014/main" id="{68DE33FF-083A-4E9D-D752-131143E6BCDA}"/>
              </a:ext>
            </a:extLst>
          </p:cNvPr>
          <p:cNvPicPr>
            <a:picLocks noChangeAspect="1"/>
          </p:cNvPicPr>
          <p:nvPr/>
        </p:nvPicPr>
        <p:blipFill>
          <a:blip r:embed="rId3"/>
          <a:stretch>
            <a:fillRect/>
          </a:stretch>
        </p:blipFill>
        <p:spPr>
          <a:xfrm>
            <a:off x="586027" y="1590804"/>
            <a:ext cx="5601831" cy="4446453"/>
          </a:xfrm>
          <a:prstGeom prst="rect">
            <a:avLst/>
          </a:prstGeom>
        </p:spPr>
      </p:pic>
      <p:sp>
        <p:nvSpPr>
          <p:cNvPr id="61" name="コンテンツ プレースホルダー 2">
            <a:extLst>
              <a:ext uri="{FF2B5EF4-FFF2-40B4-BE49-F238E27FC236}">
                <a16:creationId xmlns:a16="http://schemas.microsoft.com/office/drawing/2014/main" id="{BEC443C0-5D4F-381B-07F0-B0ADE34BC5D8}"/>
              </a:ext>
            </a:extLst>
          </p:cNvPr>
          <p:cNvSpPr txBox="1">
            <a:spLocks/>
          </p:cNvSpPr>
          <p:nvPr/>
        </p:nvSpPr>
        <p:spPr>
          <a:xfrm>
            <a:off x="6284094" y="1590804"/>
            <a:ext cx="5436853" cy="2582362"/>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800" dirty="0" err="1"/>
              <a:t>ENVⅢ</a:t>
            </a:r>
            <a:r>
              <a:rPr lang="ja-JP" altLang="en-US" sz="1800" dirty="0"/>
              <a:t>のシルクに「</a:t>
            </a:r>
            <a:r>
              <a:rPr lang="en-US" altLang="ja-JP" sz="1800" dirty="0"/>
              <a:t>5V</a:t>
            </a:r>
            <a:r>
              <a:rPr lang="ja-JP" altLang="en-US" sz="1800" dirty="0"/>
              <a:t>」と書かれいる</a:t>
            </a:r>
          </a:p>
          <a:p>
            <a:r>
              <a:rPr lang="en-US" altLang="ja-JP" sz="1800" dirty="0"/>
              <a:t>SHT30, QMP6988 </a:t>
            </a:r>
            <a:r>
              <a:rPr lang="ja-JP" altLang="en-US" sz="1800" dirty="0"/>
              <a:t>の動作電圧：</a:t>
            </a:r>
            <a:r>
              <a:rPr lang="en-US" altLang="ja-JP" sz="1800" b="1" dirty="0"/>
              <a:t>1.8V</a:t>
            </a:r>
            <a:r>
              <a:rPr lang="ja-JP" altLang="en-US" sz="1800" b="1" dirty="0"/>
              <a:t>～</a:t>
            </a:r>
            <a:r>
              <a:rPr lang="en-US" altLang="ja-JP" sz="1800" b="1" dirty="0"/>
              <a:t>3.6V</a:t>
            </a:r>
            <a:endParaRPr lang="ja-JP" altLang="en-US" sz="1800" dirty="0"/>
          </a:p>
          <a:p>
            <a:r>
              <a:rPr lang="en-US" altLang="ja-JP" sz="1800" dirty="0" err="1"/>
              <a:t>ENVⅢ</a:t>
            </a:r>
            <a:r>
              <a:rPr lang="ja-JP" altLang="en-US" sz="1800" dirty="0"/>
              <a:t>基板上に </a:t>
            </a:r>
            <a:r>
              <a:rPr lang="en-US" altLang="ja-JP" sz="1800" dirty="0"/>
              <a:t>5V → 3.3V LDO (Low Dropout Regulator) </a:t>
            </a:r>
            <a:r>
              <a:rPr lang="ja-JP" altLang="en-US" sz="1800" dirty="0"/>
              <a:t>は「低ドロップアウト型リニアレギュレータ」が載っている</a:t>
            </a:r>
            <a:endParaRPr lang="en-US" altLang="ja-JP" sz="1800" dirty="0"/>
          </a:p>
          <a:p>
            <a:r>
              <a:rPr lang="ja-JP" altLang="en-US" sz="1800" dirty="0"/>
              <a:t>入力電圧と出力電圧の差（ドロップアウト電圧）が小さくても安定動作する</a:t>
            </a:r>
          </a:p>
        </p:txBody>
      </p:sp>
    </p:spTree>
    <p:extLst>
      <p:ext uri="{BB962C8B-B14F-4D97-AF65-F5344CB8AC3E}">
        <p14:creationId xmlns:p14="http://schemas.microsoft.com/office/powerpoint/2010/main" val="1564438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EA2F9-2A0E-02FC-168E-928926C7259A}"/>
            </a:ext>
          </a:extLst>
        </p:cNvPr>
        <p:cNvGrpSpPr/>
        <p:nvPr/>
      </p:nvGrpSpPr>
      <p:grpSpPr>
        <a:xfrm>
          <a:off x="0" y="0"/>
          <a:ext cx="0" cy="0"/>
          <a:chOff x="0" y="0"/>
          <a:chExt cx="0" cy="0"/>
        </a:xfrm>
      </p:grpSpPr>
      <p:pic>
        <p:nvPicPr>
          <p:cNvPr id="16" name="図 15">
            <a:extLst>
              <a:ext uri="{FF2B5EF4-FFF2-40B4-BE49-F238E27FC236}">
                <a16:creationId xmlns:a16="http://schemas.microsoft.com/office/drawing/2014/main" id="{5CB16D2D-2ED2-1264-7464-18CB2CE32586}"/>
              </a:ext>
            </a:extLst>
          </p:cNvPr>
          <p:cNvPicPr>
            <a:picLocks noChangeAspect="1"/>
          </p:cNvPicPr>
          <p:nvPr/>
        </p:nvPicPr>
        <p:blipFill>
          <a:blip r:embed="rId2"/>
          <a:stretch>
            <a:fillRect/>
          </a:stretch>
        </p:blipFill>
        <p:spPr>
          <a:xfrm>
            <a:off x="8044855" y="3330864"/>
            <a:ext cx="1626358" cy="2334985"/>
          </a:xfrm>
          <a:prstGeom prst="rect">
            <a:avLst/>
          </a:prstGeom>
        </p:spPr>
      </p:pic>
      <p:pic>
        <p:nvPicPr>
          <p:cNvPr id="6" name="図 5">
            <a:extLst>
              <a:ext uri="{FF2B5EF4-FFF2-40B4-BE49-F238E27FC236}">
                <a16:creationId xmlns:a16="http://schemas.microsoft.com/office/drawing/2014/main" id="{A49874CD-FF36-7254-F1E5-1959F2BE4407}"/>
              </a:ext>
            </a:extLst>
          </p:cNvPr>
          <p:cNvPicPr>
            <a:picLocks noChangeAspect="1"/>
          </p:cNvPicPr>
          <p:nvPr/>
        </p:nvPicPr>
        <p:blipFill>
          <a:blip r:embed="rId3"/>
          <a:stretch>
            <a:fillRect/>
          </a:stretch>
        </p:blipFill>
        <p:spPr>
          <a:xfrm>
            <a:off x="540141" y="2169768"/>
            <a:ext cx="2986241" cy="3980232"/>
          </a:xfrm>
          <a:prstGeom prst="rect">
            <a:avLst/>
          </a:prstGeom>
        </p:spPr>
      </p:pic>
      <p:sp>
        <p:nvSpPr>
          <p:cNvPr id="2" name="タイトル 1">
            <a:extLst>
              <a:ext uri="{FF2B5EF4-FFF2-40B4-BE49-F238E27FC236}">
                <a16:creationId xmlns:a16="http://schemas.microsoft.com/office/drawing/2014/main" id="{4F0F38C9-7985-B9BE-5890-E12799D0D532}"/>
              </a:ext>
            </a:extLst>
          </p:cNvPr>
          <p:cNvSpPr>
            <a:spLocks noGrp="1"/>
          </p:cNvSpPr>
          <p:nvPr>
            <p:ph type="title"/>
          </p:nvPr>
        </p:nvSpPr>
        <p:spPr/>
        <p:txBody>
          <a:bodyPr/>
          <a:lstStyle/>
          <a:p>
            <a:r>
              <a:rPr lang="en-US" altLang="ja-JP" dirty="0"/>
              <a:t>ESP32</a:t>
            </a:r>
            <a:r>
              <a:rPr lang="ja-JP" altLang="en-US" dirty="0"/>
              <a:t>評価ボードと温度湿度センサの配線</a:t>
            </a:r>
            <a:endParaRPr kumimoji="1" lang="ja-JP" altLang="en-US" dirty="0"/>
          </a:p>
        </p:txBody>
      </p:sp>
      <p:sp>
        <p:nvSpPr>
          <p:cNvPr id="9" name="楕円 8">
            <a:extLst>
              <a:ext uri="{FF2B5EF4-FFF2-40B4-BE49-F238E27FC236}">
                <a16:creationId xmlns:a16="http://schemas.microsoft.com/office/drawing/2014/main" id="{405DC7DB-3B75-DD7C-13FF-3675CFA6656F}"/>
              </a:ext>
            </a:extLst>
          </p:cNvPr>
          <p:cNvSpPr/>
          <p:nvPr/>
        </p:nvSpPr>
        <p:spPr>
          <a:xfrm>
            <a:off x="794891" y="3046829"/>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C8256A24-32D6-DEEE-A2B3-25018FF56BC3}"/>
              </a:ext>
            </a:extLst>
          </p:cNvPr>
          <p:cNvCxnSpPr>
            <a:cxnSpLocks/>
            <a:stCxn id="9" idx="6"/>
            <a:endCxn id="45" idx="2"/>
          </p:cNvCxnSpPr>
          <p:nvPr/>
        </p:nvCxnSpPr>
        <p:spPr>
          <a:xfrm>
            <a:off x="938891" y="3118829"/>
            <a:ext cx="5879312" cy="5444"/>
          </a:xfrm>
          <a:prstGeom prst="bentConnector3">
            <a:avLst>
              <a:gd name="adj1" fmla="val 50000"/>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171BF77D-4BD5-ECC5-2AAD-632094AB1EE7}"/>
              </a:ext>
            </a:extLst>
          </p:cNvPr>
          <p:cNvSpPr/>
          <p:nvPr/>
        </p:nvSpPr>
        <p:spPr>
          <a:xfrm>
            <a:off x="8947930" y="4126328"/>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EC951FFA-7A8D-A12B-D08F-782CED600770}"/>
              </a:ext>
            </a:extLst>
          </p:cNvPr>
          <p:cNvCxnSpPr>
            <a:cxnSpLocks/>
            <a:stCxn id="13" idx="6"/>
            <a:endCxn id="14" idx="0"/>
          </p:cNvCxnSpPr>
          <p:nvPr/>
        </p:nvCxnSpPr>
        <p:spPr>
          <a:xfrm>
            <a:off x="3135999" y="4312431"/>
            <a:ext cx="1734561" cy="1666877"/>
          </a:xfrm>
          <a:prstGeom prst="bentConnector2">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13" name="楕円 12">
            <a:extLst>
              <a:ext uri="{FF2B5EF4-FFF2-40B4-BE49-F238E27FC236}">
                <a16:creationId xmlns:a16="http://schemas.microsoft.com/office/drawing/2014/main" id="{72108537-6C85-0AAA-4D2C-47CFF0B43CD5}"/>
              </a:ext>
            </a:extLst>
          </p:cNvPr>
          <p:cNvSpPr/>
          <p:nvPr/>
        </p:nvSpPr>
        <p:spPr>
          <a:xfrm>
            <a:off x="2991999" y="4240431"/>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D02C2990-CDD2-36A0-6811-6C454385E01C}"/>
              </a:ext>
            </a:extLst>
          </p:cNvPr>
          <p:cNvSpPr/>
          <p:nvPr/>
        </p:nvSpPr>
        <p:spPr>
          <a:xfrm>
            <a:off x="4870559" y="5979308"/>
            <a:ext cx="0" cy="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1738D8F9-8D20-A852-B8B3-9148CA8361ED}"/>
              </a:ext>
            </a:extLst>
          </p:cNvPr>
          <p:cNvCxnSpPr>
            <a:cxnSpLocks/>
            <a:stCxn id="18" idx="6"/>
            <a:endCxn id="17" idx="2"/>
          </p:cNvCxnSpPr>
          <p:nvPr/>
        </p:nvCxnSpPr>
        <p:spPr>
          <a:xfrm>
            <a:off x="3153753" y="4058166"/>
            <a:ext cx="5647833" cy="724761"/>
          </a:xfrm>
          <a:prstGeom prst="bentConnector3">
            <a:avLst>
              <a:gd name="adj1" fmla="val 59301"/>
            </a:avLst>
          </a:prstGeom>
          <a:ln w="31750">
            <a:solidFill>
              <a:srgbClr val="FFFF00">
                <a:alpha val="46000"/>
              </a:srgbClr>
            </a:solidFill>
          </a:ln>
        </p:spPr>
        <p:style>
          <a:lnRef idx="2">
            <a:schemeClr val="accent1"/>
          </a:lnRef>
          <a:fillRef idx="0">
            <a:schemeClr val="accent1"/>
          </a:fillRef>
          <a:effectRef idx="1">
            <a:schemeClr val="accent1"/>
          </a:effectRef>
          <a:fontRef idx="minor">
            <a:schemeClr val="tx1"/>
          </a:fontRef>
        </p:style>
      </p:cxnSp>
      <p:sp>
        <p:nvSpPr>
          <p:cNvPr id="17" name="楕円 16">
            <a:extLst>
              <a:ext uri="{FF2B5EF4-FFF2-40B4-BE49-F238E27FC236}">
                <a16:creationId xmlns:a16="http://schemas.microsoft.com/office/drawing/2014/main" id="{64E0A8EE-1E11-FA1B-DC17-FA74AAC0670A}"/>
              </a:ext>
            </a:extLst>
          </p:cNvPr>
          <p:cNvSpPr/>
          <p:nvPr/>
        </p:nvSpPr>
        <p:spPr>
          <a:xfrm>
            <a:off x="8801586" y="4782926"/>
            <a:ext cx="0" cy="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5C7B5AF3-D273-0965-4EBF-D582B6BBDE92}"/>
              </a:ext>
            </a:extLst>
          </p:cNvPr>
          <p:cNvSpPr/>
          <p:nvPr/>
        </p:nvSpPr>
        <p:spPr>
          <a:xfrm>
            <a:off x="3009753" y="3986166"/>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0EDD229-4F30-CC8C-8B12-E6BB22E19891}"/>
              </a:ext>
            </a:extLst>
          </p:cNvPr>
          <p:cNvSpPr txBox="1"/>
          <p:nvPr/>
        </p:nvSpPr>
        <p:spPr>
          <a:xfrm>
            <a:off x="3628521" y="3724861"/>
            <a:ext cx="848310" cy="307777"/>
          </a:xfrm>
          <a:prstGeom prst="rect">
            <a:avLst/>
          </a:prstGeom>
          <a:noFill/>
        </p:spPr>
        <p:txBody>
          <a:bodyPr wrap="none" rtlCol="0">
            <a:spAutoFit/>
          </a:bodyPr>
          <a:lstStyle/>
          <a:p>
            <a:pPr algn="ctr"/>
            <a:r>
              <a:rPr lang="en-US" altLang="ja-JP" sz="1400" b="1" i="1" dirty="0">
                <a:solidFill>
                  <a:srgbClr val="C8C800"/>
                </a:solidFill>
              </a:rPr>
              <a:t>GPIO21</a:t>
            </a:r>
            <a:endParaRPr lang="ja-JP" altLang="en-US" sz="1400" b="1" i="1" dirty="0">
              <a:solidFill>
                <a:srgbClr val="C8C800"/>
              </a:solidFill>
            </a:endParaRPr>
          </a:p>
        </p:txBody>
      </p:sp>
      <p:sp>
        <p:nvSpPr>
          <p:cNvPr id="20" name="テキスト ボックス 19">
            <a:extLst>
              <a:ext uri="{FF2B5EF4-FFF2-40B4-BE49-F238E27FC236}">
                <a16:creationId xmlns:a16="http://schemas.microsoft.com/office/drawing/2014/main" id="{5A5EA4EF-FDD5-5F0E-56B6-2DF57C43D102}"/>
              </a:ext>
            </a:extLst>
          </p:cNvPr>
          <p:cNvSpPr txBox="1"/>
          <p:nvPr/>
        </p:nvSpPr>
        <p:spPr>
          <a:xfrm>
            <a:off x="7212485" y="4548657"/>
            <a:ext cx="564578" cy="307777"/>
          </a:xfrm>
          <a:prstGeom prst="rect">
            <a:avLst/>
          </a:prstGeom>
          <a:noFill/>
        </p:spPr>
        <p:txBody>
          <a:bodyPr wrap="none" rtlCol="0">
            <a:spAutoFit/>
          </a:bodyPr>
          <a:lstStyle/>
          <a:p>
            <a:pPr algn="ctr"/>
            <a:r>
              <a:rPr lang="en-US" altLang="ja-JP" sz="1400" b="1" i="1" dirty="0">
                <a:solidFill>
                  <a:srgbClr val="C8C800"/>
                </a:solidFill>
              </a:rPr>
              <a:t>SDA</a:t>
            </a:r>
            <a:endParaRPr lang="ja-JP" altLang="en-US" sz="1400" b="1" i="1" dirty="0">
              <a:solidFill>
                <a:srgbClr val="C8C800"/>
              </a:solidFill>
            </a:endParaRPr>
          </a:p>
        </p:txBody>
      </p:sp>
      <p:cxnSp>
        <p:nvCxnSpPr>
          <p:cNvPr id="21" name="コネクタ: カギ線 20">
            <a:extLst>
              <a:ext uri="{FF2B5EF4-FFF2-40B4-BE49-F238E27FC236}">
                <a16:creationId xmlns:a16="http://schemas.microsoft.com/office/drawing/2014/main" id="{8D78D8B2-AEB3-DFE9-36E6-5ED2F547A310}"/>
              </a:ext>
            </a:extLst>
          </p:cNvPr>
          <p:cNvCxnSpPr>
            <a:cxnSpLocks/>
            <a:stCxn id="23" idx="6"/>
            <a:endCxn id="22" idx="2"/>
          </p:cNvCxnSpPr>
          <p:nvPr/>
        </p:nvCxnSpPr>
        <p:spPr>
          <a:xfrm>
            <a:off x="3135999" y="3501000"/>
            <a:ext cx="5311965" cy="658884"/>
          </a:xfrm>
          <a:prstGeom prst="bentConnector3">
            <a:avLst>
              <a:gd name="adj1" fmla="val 67397"/>
            </a:avLst>
          </a:prstGeom>
          <a:ln w="31750">
            <a:solidFill>
              <a:srgbClr val="666699">
                <a:alpha val="45490"/>
              </a:srgbClr>
            </a:solidFill>
          </a:ln>
        </p:spPr>
        <p:style>
          <a:lnRef idx="2">
            <a:schemeClr val="accent1"/>
          </a:lnRef>
          <a:fillRef idx="0">
            <a:schemeClr val="accent1"/>
          </a:fillRef>
          <a:effectRef idx="1">
            <a:schemeClr val="accent1"/>
          </a:effectRef>
          <a:fontRef idx="minor">
            <a:schemeClr val="tx1"/>
          </a:fontRef>
        </p:style>
      </p:cxnSp>
      <p:sp>
        <p:nvSpPr>
          <p:cNvPr id="22" name="楕円 21">
            <a:extLst>
              <a:ext uri="{FF2B5EF4-FFF2-40B4-BE49-F238E27FC236}">
                <a16:creationId xmlns:a16="http://schemas.microsoft.com/office/drawing/2014/main" id="{EB043218-D242-4833-F376-1402D1721AD0}"/>
              </a:ext>
            </a:extLst>
          </p:cNvPr>
          <p:cNvSpPr/>
          <p:nvPr/>
        </p:nvSpPr>
        <p:spPr>
          <a:xfrm>
            <a:off x="8447964" y="4087884"/>
            <a:ext cx="144000" cy="144000"/>
          </a:xfrm>
          <a:prstGeom prst="ellipse">
            <a:avLst/>
          </a:prstGeom>
          <a:solidFill>
            <a:srgbClr val="666699">
              <a:alpha val="4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324E0F6-5A30-B461-CA09-7535770E0301}"/>
              </a:ext>
            </a:extLst>
          </p:cNvPr>
          <p:cNvSpPr/>
          <p:nvPr/>
        </p:nvSpPr>
        <p:spPr>
          <a:xfrm>
            <a:off x="2991999" y="3429000"/>
            <a:ext cx="144000" cy="144000"/>
          </a:xfrm>
          <a:prstGeom prst="ellipse">
            <a:avLst/>
          </a:prstGeom>
          <a:solidFill>
            <a:srgbClr val="666699">
              <a:alpha val="4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282AC0D3-BE77-E5A7-30DC-3F1490F21BFE}"/>
              </a:ext>
            </a:extLst>
          </p:cNvPr>
          <p:cNvSpPr txBox="1"/>
          <p:nvPr/>
        </p:nvSpPr>
        <p:spPr>
          <a:xfrm>
            <a:off x="3642247" y="3230981"/>
            <a:ext cx="848310" cy="307777"/>
          </a:xfrm>
          <a:prstGeom prst="rect">
            <a:avLst/>
          </a:prstGeom>
          <a:noFill/>
        </p:spPr>
        <p:txBody>
          <a:bodyPr wrap="none" rtlCol="0">
            <a:spAutoFit/>
          </a:bodyPr>
          <a:lstStyle/>
          <a:p>
            <a:pPr algn="ctr"/>
            <a:r>
              <a:rPr lang="en-US" altLang="ja-JP" sz="1400" b="1" i="1" dirty="0">
                <a:solidFill>
                  <a:srgbClr val="7030A0"/>
                </a:solidFill>
              </a:rPr>
              <a:t>GPIO22</a:t>
            </a:r>
            <a:endParaRPr lang="ja-JP" altLang="en-US" sz="1400" b="1" i="1" dirty="0">
              <a:solidFill>
                <a:srgbClr val="7030A0"/>
              </a:solidFill>
            </a:endParaRPr>
          </a:p>
        </p:txBody>
      </p:sp>
      <p:sp>
        <p:nvSpPr>
          <p:cNvPr id="26" name="テキスト ボックス 25">
            <a:extLst>
              <a:ext uri="{FF2B5EF4-FFF2-40B4-BE49-F238E27FC236}">
                <a16:creationId xmlns:a16="http://schemas.microsoft.com/office/drawing/2014/main" id="{C8D98A38-AC16-A3A9-3A65-E3B0B88AE33C}"/>
              </a:ext>
            </a:extLst>
          </p:cNvPr>
          <p:cNvSpPr txBox="1"/>
          <p:nvPr/>
        </p:nvSpPr>
        <p:spPr>
          <a:xfrm>
            <a:off x="3746638" y="2838153"/>
            <a:ext cx="513282" cy="307777"/>
          </a:xfrm>
          <a:prstGeom prst="rect">
            <a:avLst/>
          </a:prstGeom>
          <a:noFill/>
        </p:spPr>
        <p:txBody>
          <a:bodyPr wrap="none" rtlCol="0">
            <a:spAutoFit/>
          </a:bodyPr>
          <a:lstStyle/>
          <a:p>
            <a:pPr algn="ctr"/>
            <a:r>
              <a:rPr lang="en-US" altLang="ja-JP" sz="1400" b="1" i="1" dirty="0">
                <a:solidFill>
                  <a:srgbClr val="FF0000"/>
                </a:solidFill>
              </a:rPr>
              <a:t>3V3</a:t>
            </a:r>
            <a:endParaRPr lang="ja-JP" altLang="en-US" sz="1400" b="1" i="1" dirty="0">
              <a:solidFill>
                <a:srgbClr val="FF0000"/>
              </a:solidFill>
            </a:endParaRPr>
          </a:p>
        </p:txBody>
      </p:sp>
      <p:sp>
        <p:nvSpPr>
          <p:cNvPr id="27" name="テキスト ボックス 26">
            <a:extLst>
              <a:ext uri="{FF2B5EF4-FFF2-40B4-BE49-F238E27FC236}">
                <a16:creationId xmlns:a16="http://schemas.microsoft.com/office/drawing/2014/main" id="{EE30B013-882F-8E7A-3F23-96865BBDB552}"/>
              </a:ext>
            </a:extLst>
          </p:cNvPr>
          <p:cNvSpPr txBox="1"/>
          <p:nvPr/>
        </p:nvSpPr>
        <p:spPr>
          <a:xfrm>
            <a:off x="7192646" y="2835722"/>
            <a:ext cx="410690" cy="307777"/>
          </a:xfrm>
          <a:prstGeom prst="rect">
            <a:avLst/>
          </a:prstGeom>
          <a:noFill/>
        </p:spPr>
        <p:txBody>
          <a:bodyPr wrap="none" rtlCol="0">
            <a:spAutoFit/>
          </a:bodyPr>
          <a:lstStyle/>
          <a:p>
            <a:pPr algn="ctr"/>
            <a:r>
              <a:rPr lang="en-US" altLang="ja-JP" sz="1400" b="1" i="1" dirty="0">
                <a:solidFill>
                  <a:srgbClr val="FF0000"/>
                </a:solidFill>
              </a:rPr>
              <a:t>5V</a:t>
            </a:r>
            <a:endParaRPr lang="ja-JP" altLang="en-US" sz="1400" b="1" i="1" dirty="0">
              <a:solidFill>
                <a:srgbClr val="FF0000"/>
              </a:solidFill>
            </a:endParaRPr>
          </a:p>
        </p:txBody>
      </p:sp>
      <p:sp>
        <p:nvSpPr>
          <p:cNvPr id="28" name="テキスト ボックス 27">
            <a:extLst>
              <a:ext uri="{FF2B5EF4-FFF2-40B4-BE49-F238E27FC236}">
                <a16:creationId xmlns:a16="http://schemas.microsoft.com/office/drawing/2014/main" id="{9E078B50-7EDB-D6AC-A383-65C321E011F6}"/>
              </a:ext>
            </a:extLst>
          </p:cNvPr>
          <p:cNvSpPr txBox="1"/>
          <p:nvPr/>
        </p:nvSpPr>
        <p:spPr>
          <a:xfrm>
            <a:off x="4052674" y="4271557"/>
            <a:ext cx="32252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a:t>
            </a:r>
            <a:endParaRPr lang="ja-JP" altLang="en-US" sz="1400" b="1" i="1" dirty="0">
              <a:solidFill>
                <a:schemeClr val="tx1">
                  <a:lumMod val="85000"/>
                  <a:lumOff val="15000"/>
                </a:schemeClr>
              </a:solidFill>
            </a:endParaRPr>
          </a:p>
        </p:txBody>
      </p:sp>
      <p:sp>
        <p:nvSpPr>
          <p:cNvPr id="29" name="テキスト ボックス 28">
            <a:extLst>
              <a:ext uri="{FF2B5EF4-FFF2-40B4-BE49-F238E27FC236}">
                <a16:creationId xmlns:a16="http://schemas.microsoft.com/office/drawing/2014/main" id="{88DEB136-9D52-EFFE-FAE0-E150D9DFDF81}"/>
              </a:ext>
            </a:extLst>
          </p:cNvPr>
          <p:cNvSpPr txBox="1"/>
          <p:nvPr/>
        </p:nvSpPr>
        <p:spPr>
          <a:xfrm>
            <a:off x="9389361" y="5718551"/>
            <a:ext cx="59984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GND</a:t>
            </a:r>
            <a:endParaRPr lang="ja-JP" altLang="en-US" sz="1400" b="1" i="1" dirty="0">
              <a:solidFill>
                <a:schemeClr val="tx1">
                  <a:lumMod val="85000"/>
                  <a:lumOff val="15000"/>
                </a:schemeClr>
              </a:solidFill>
            </a:endParaRPr>
          </a:p>
        </p:txBody>
      </p:sp>
      <p:sp>
        <p:nvSpPr>
          <p:cNvPr id="45" name="楕円 44">
            <a:extLst>
              <a:ext uri="{FF2B5EF4-FFF2-40B4-BE49-F238E27FC236}">
                <a16:creationId xmlns:a16="http://schemas.microsoft.com/office/drawing/2014/main" id="{567DA8ED-35A3-3B22-53CB-48574FFD9F99}"/>
              </a:ext>
            </a:extLst>
          </p:cNvPr>
          <p:cNvSpPr/>
          <p:nvPr/>
        </p:nvSpPr>
        <p:spPr>
          <a:xfrm>
            <a:off x="6818203" y="3124272"/>
            <a:ext cx="0" cy="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コネクタ: カギ線 46">
            <a:extLst>
              <a:ext uri="{FF2B5EF4-FFF2-40B4-BE49-F238E27FC236}">
                <a16:creationId xmlns:a16="http://schemas.microsoft.com/office/drawing/2014/main" id="{39ED1BE7-6ABF-D11A-CA5C-C0EFBA03479F}"/>
              </a:ext>
            </a:extLst>
          </p:cNvPr>
          <p:cNvCxnSpPr>
            <a:cxnSpLocks/>
            <a:stCxn id="45" idx="6"/>
            <a:endCxn id="11" idx="0"/>
          </p:cNvCxnSpPr>
          <p:nvPr/>
        </p:nvCxnSpPr>
        <p:spPr>
          <a:xfrm>
            <a:off x="6818204" y="3124273"/>
            <a:ext cx="2201726" cy="1002055"/>
          </a:xfrm>
          <a:prstGeom prst="bentConnector2">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51" name="コンテンツ プレースホルダー 2">
            <a:extLst>
              <a:ext uri="{FF2B5EF4-FFF2-40B4-BE49-F238E27FC236}">
                <a16:creationId xmlns:a16="http://schemas.microsoft.com/office/drawing/2014/main" id="{C7472712-59CF-3F22-0406-FAF42D08F9FD}"/>
              </a:ext>
            </a:extLst>
          </p:cNvPr>
          <p:cNvSpPr txBox="1">
            <a:spLocks/>
          </p:cNvSpPr>
          <p:nvPr/>
        </p:nvSpPr>
        <p:spPr>
          <a:xfrm>
            <a:off x="1073415" y="1748845"/>
            <a:ext cx="4434192" cy="763924"/>
          </a:xfrm>
          <a:prstGeom prst="rect">
            <a:avLst/>
          </a:prstGeom>
          <a:solidFill>
            <a:schemeClr val="tx1">
              <a:alpha val="66000"/>
            </a:schemeClr>
          </a:solidFill>
        </p:spPr>
        <p:txBody>
          <a:bodyPr vert="horz" wrap="squar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b="1" dirty="0">
                <a:solidFill>
                  <a:srgbClr val="FFFF00"/>
                </a:solidFill>
              </a:rPr>
              <a:t>秋月　</a:t>
            </a:r>
            <a:r>
              <a:rPr lang="en-US" altLang="ja-JP" sz="1800" b="1" dirty="0">
                <a:solidFill>
                  <a:srgbClr val="FFFF00"/>
                </a:solidFill>
              </a:rPr>
              <a:t>ESP32-DevKitC-32E</a:t>
            </a:r>
          </a:p>
          <a:p>
            <a:pPr marL="0" indent="0" algn="ctr">
              <a:buFont typeface="Arial" panose="020B0604020202020204" pitchFamily="34" charset="0"/>
              <a:buNone/>
            </a:pPr>
            <a:r>
              <a:rPr lang="en-US" altLang="ja-JP" sz="1800" b="1" dirty="0">
                <a:solidFill>
                  <a:srgbClr val="FFFF00"/>
                </a:solidFill>
              </a:rPr>
              <a:t>ESP32-WROOM-32E</a:t>
            </a:r>
            <a:r>
              <a:rPr lang="ja-JP" altLang="en-US" sz="1800" b="1" dirty="0">
                <a:solidFill>
                  <a:srgbClr val="FFFF00"/>
                </a:solidFill>
              </a:rPr>
              <a:t>開発ボード </a:t>
            </a:r>
            <a:r>
              <a:rPr lang="en-US" altLang="ja-JP" sz="1800" b="1" dirty="0">
                <a:solidFill>
                  <a:srgbClr val="FFFF00"/>
                </a:solidFill>
              </a:rPr>
              <a:t>4MB</a:t>
            </a:r>
            <a:endParaRPr lang="ja-JP" altLang="en-US" sz="1800" b="1" dirty="0">
              <a:solidFill>
                <a:srgbClr val="FFFF00"/>
              </a:solidFill>
            </a:endParaRPr>
          </a:p>
        </p:txBody>
      </p:sp>
      <p:sp>
        <p:nvSpPr>
          <p:cNvPr id="52" name="コンテンツ プレースホルダー 2">
            <a:extLst>
              <a:ext uri="{FF2B5EF4-FFF2-40B4-BE49-F238E27FC236}">
                <a16:creationId xmlns:a16="http://schemas.microsoft.com/office/drawing/2014/main" id="{B5392194-C284-4F82-7E5D-F2E7A64E4455}"/>
              </a:ext>
            </a:extLst>
          </p:cNvPr>
          <p:cNvSpPr txBox="1">
            <a:spLocks/>
          </p:cNvSpPr>
          <p:nvPr/>
        </p:nvSpPr>
        <p:spPr>
          <a:xfrm>
            <a:off x="8205096" y="2531076"/>
            <a:ext cx="3568217"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err="1">
                <a:solidFill>
                  <a:srgbClr val="FFFF00"/>
                </a:solidFill>
              </a:rPr>
              <a:t>ENV.Ⅲ</a:t>
            </a:r>
            <a:r>
              <a:rPr lang="en-US" altLang="ja-JP" sz="1800" b="1" dirty="0">
                <a:solidFill>
                  <a:srgbClr val="FFFF00"/>
                </a:solidFill>
              </a:rPr>
              <a:t> (</a:t>
            </a:r>
            <a:r>
              <a:rPr lang="ja-JP" altLang="en-US" sz="1800" b="1" dirty="0">
                <a:solidFill>
                  <a:srgbClr val="FFFF00"/>
                </a:solidFill>
              </a:rPr>
              <a:t>温度湿度センサ</a:t>
            </a:r>
            <a:r>
              <a:rPr lang="en-US" altLang="ja-JP" sz="1800" b="1" dirty="0">
                <a:solidFill>
                  <a:srgbClr val="FFFF00"/>
                </a:solidFill>
              </a:rPr>
              <a:t>)</a:t>
            </a:r>
            <a:endParaRPr lang="ja-JP" altLang="en-US" sz="1800" b="1" dirty="0">
              <a:solidFill>
                <a:srgbClr val="FFFF00"/>
              </a:solidFill>
            </a:endParaRPr>
          </a:p>
        </p:txBody>
      </p:sp>
      <p:sp>
        <p:nvSpPr>
          <p:cNvPr id="53" name="楕円 52">
            <a:extLst>
              <a:ext uri="{FF2B5EF4-FFF2-40B4-BE49-F238E27FC236}">
                <a16:creationId xmlns:a16="http://schemas.microsoft.com/office/drawing/2014/main" id="{6F9F3185-5BC2-6CD0-CEB4-0B74025C758C}"/>
              </a:ext>
            </a:extLst>
          </p:cNvPr>
          <p:cNvSpPr/>
          <p:nvPr/>
        </p:nvSpPr>
        <p:spPr>
          <a:xfrm>
            <a:off x="9221552" y="4155380"/>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id="{BCFE658E-4F5F-FE88-8FB3-57D6BAFCA7B3}"/>
              </a:ext>
            </a:extLst>
          </p:cNvPr>
          <p:cNvCxnSpPr>
            <a:cxnSpLocks/>
            <a:stCxn id="14" idx="6"/>
            <a:endCxn id="53" idx="6"/>
          </p:cNvCxnSpPr>
          <p:nvPr/>
        </p:nvCxnSpPr>
        <p:spPr>
          <a:xfrm flipV="1">
            <a:off x="4870560" y="4227380"/>
            <a:ext cx="4494992" cy="1751929"/>
          </a:xfrm>
          <a:prstGeom prst="bentConnector3">
            <a:avLst>
              <a:gd name="adj1" fmla="val 117421"/>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66" name="コンテンツ プレースホルダー 2">
            <a:extLst>
              <a:ext uri="{FF2B5EF4-FFF2-40B4-BE49-F238E27FC236}">
                <a16:creationId xmlns:a16="http://schemas.microsoft.com/office/drawing/2014/main" id="{989B8C9A-AA77-F2B4-042B-15C3A572E194}"/>
              </a:ext>
            </a:extLst>
          </p:cNvPr>
          <p:cNvSpPr txBox="1">
            <a:spLocks/>
          </p:cNvSpPr>
          <p:nvPr/>
        </p:nvSpPr>
        <p:spPr>
          <a:xfrm>
            <a:off x="6356094" y="1611591"/>
            <a:ext cx="4874983" cy="493029"/>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a:t>I2C</a:t>
            </a:r>
            <a:r>
              <a:rPr lang="ja-JP" altLang="en-US" sz="1800" dirty="0"/>
              <a:t>通信でセンサ値をやりとりする</a:t>
            </a:r>
            <a:endParaRPr lang="en-US" altLang="ja-JP" sz="1800" dirty="0"/>
          </a:p>
        </p:txBody>
      </p:sp>
      <p:sp>
        <p:nvSpPr>
          <p:cNvPr id="32" name="楕円 31">
            <a:extLst>
              <a:ext uri="{FF2B5EF4-FFF2-40B4-BE49-F238E27FC236}">
                <a16:creationId xmlns:a16="http://schemas.microsoft.com/office/drawing/2014/main" id="{DC6FAD28-8554-9B76-4103-CCF68A7D31F5}"/>
              </a:ext>
            </a:extLst>
          </p:cNvPr>
          <p:cNvSpPr/>
          <p:nvPr/>
        </p:nvSpPr>
        <p:spPr>
          <a:xfrm>
            <a:off x="8721586" y="4198328"/>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コネクタ: カギ線 34">
            <a:extLst>
              <a:ext uri="{FF2B5EF4-FFF2-40B4-BE49-F238E27FC236}">
                <a16:creationId xmlns:a16="http://schemas.microsoft.com/office/drawing/2014/main" id="{9C08D080-A346-489E-2B48-667D0737ABFE}"/>
              </a:ext>
            </a:extLst>
          </p:cNvPr>
          <p:cNvCxnSpPr>
            <a:cxnSpLocks/>
            <a:stCxn id="17" idx="0"/>
            <a:endCxn id="32" idx="4"/>
          </p:cNvCxnSpPr>
          <p:nvPr/>
        </p:nvCxnSpPr>
        <p:spPr>
          <a:xfrm rot="16200000" flipV="1">
            <a:off x="8577288" y="4558626"/>
            <a:ext cx="440598" cy="8001"/>
          </a:xfrm>
          <a:prstGeom prst="bentConnector3">
            <a:avLst>
              <a:gd name="adj1" fmla="val 50000"/>
            </a:avLst>
          </a:prstGeom>
          <a:ln w="31750">
            <a:solidFill>
              <a:srgbClr val="FFFF00">
                <a:alpha val="46000"/>
              </a:srgbClr>
            </a:solidFill>
          </a:ln>
        </p:spPr>
        <p:style>
          <a:lnRef idx="2">
            <a:schemeClr val="accent1"/>
          </a:lnRef>
          <a:fillRef idx="0">
            <a:schemeClr val="accent1"/>
          </a:fillRef>
          <a:effectRef idx="1">
            <a:schemeClr val="accent1"/>
          </a:effectRef>
          <a:fontRef idx="minor">
            <a:schemeClr val="tx1"/>
          </a:fontRef>
        </p:style>
      </p:cxnSp>
      <p:sp>
        <p:nvSpPr>
          <p:cNvPr id="59" name="テキスト ボックス 58">
            <a:extLst>
              <a:ext uri="{FF2B5EF4-FFF2-40B4-BE49-F238E27FC236}">
                <a16:creationId xmlns:a16="http://schemas.microsoft.com/office/drawing/2014/main" id="{1E37B2F3-62B9-FD36-6323-019CDFAB3E45}"/>
              </a:ext>
            </a:extLst>
          </p:cNvPr>
          <p:cNvSpPr txBox="1"/>
          <p:nvPr/>
        </p:nvSpPr>
        <p:spPr>
          <a:xfrm>
            <a:off x="7488831" y="3823081"/>
            <a:ext cx="543739" cy="307777"/>
          </a:xfrm>
          <a:prstGeom prst="rect">
            <a:avLst/>
          </a:prstGeom>
          <a:noFill/>
        </p:spPr>
        <p:txBody>
          <a:bodyPr wrap="none" rtlCol="0">
            <a:spAutoFit/>
          </a:bodyPr>
          <a:lstStyle/>
          <a:p>
            <a:pPr algn="ctr"/>
            <a:r>
              <a:rPr lang="en-US" altLang="ja-JP" sz="1400" b="1" i="1" dirty="0">
                <a:solidFill>
                  <a:srgbClr val="7030A0"/>
                </a:solidFill>
              </a:rPr>
              <a:t>SCL</a:t>
            </a:r>
            <a:endParaRPr lang="ja-JP" altLang="en-US" sz="1400" b="1" i="1" dirty="0">
              <a:solidFill>
                <a:srgbClr val="7030A0"/>
              </a:solidFill>
            </a:endParaRPr>
          </a:p>
        </p:txBody>
      </p:sp>
    </p:spTree>
    <p:extLst>
      <p:ext uri="{BB962C8B-B14F-4D97-AF65-F5344CB8AC3E}">
        <p14:creationId xmlns:p14="http://schemas.microsoft.com/office/powerpoint/2010/main" val="4080160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151D99-A81E-B4A2-1B69-D6218A7CB741}"/>
              </a:ext>
            </a:extLst>
          </p:cNvPr>
          <p:cNvSpPr>
            <a:spLocks noGrp="1"/>
          </p:cNvSpPr>
          <p:nvPr>
            <p:ph type="title"/>
          </p:nvPr>
        </p:nvSpPr>
        <p:spPr/>
        <p:txBody>
          <a:bodyPr/>
          <a:lstStyle/>
          <a:p>
            <a:r>
              <a:rPr kumimoji="1" lang="en-US" altLang="ja-JP" dirty="0"/>
              <a:t>Arduino</a:t>
            </a:r>
            <a:r>
              <a:rPr kumimoji="1" lang="ja-JP" altLang="en-US" dirty="0"/>
              <a:t> </a:t>
            </a:r>
            <a:r>
              <a:rPr kumimoji="1" lang="en-US" altLang="ja-JP" dirty="0"/>
              <a:t>UNO (</a:t>
            </a:r>
            <a:r>
              <a:rPr kumimoji="1" lang="en-US" altLang="ja-JP" dirty="0" err="1"/>
              <a:t>keyestudio</a:t>
            </a:r>
            <a:r>
              <a:rPr kumimoji="1" lang="ja-JP" altLang="en-US" dirty="0"/>
              <a:t>製</a:t>
            </a:r>
            <a:r>
              <a:rPr kumimoji="1" lang="en-US" altLang="ja-JP" dirty="0"/>
              <a:t>)</a:t>
            </a:r>
            <a:endParaRPr kumimoji="1" lang="ja-JP" altLang="en-US" dirty="0"/>
          </a:p>
        </p:txBody>
      </p:sp>
      <p:pic>
        <p:nvPicPr>
          <p:cNvPr id="5" name="図 4">
            <a:extLst>
              <a:ext uri="{FF2B5EF4-FFF2-40B4-BE49-F238E27FC236}">
                <a16:creationId xmlns:a16="http://schemas.microsoft.com/office/drawing/2014/main" id="{2F9DBCEC-BCA7-7526-A722-F18923024B27}"/>
              </a:ext>
            </a:extLst>
          </p:cNvPr>
          <p:cNvPicPr>
            <a:picLocks noChangeAspect="1"/>
          </p:cNvPicPr>
          <p:nvPr/>
        </p:nvPicPr>
        <p:blipFill>
          <a:blip r:embed="rId2"/>
          <a:stretch>
            <a:fillRect/>
          </a:stretch>
        </p:blipFill>
        <p:spPr>
          <a:xfrm>
            <a:off x="838200" y="1710739"/>
            <a:ext cx="3532925" cy="4315216"/>
          </a:xfrm>
          <a:prstGeom prst="rect">
            <a:avLst/>
          </a:prstGeom>
        </p:spPr>
      </p:pic>
      <p:pic>
        <p:nvPicPr>
          <p:cNvPr id="9" name="図 8">
            <a:extLst>
              <a:ext uri="{FF2B5EF4-FFF2-40B4-BE49-F238E27FC236}">
                <a16:creationId xmlns:a16="http://schemas.microsoft.com/office/drawing/2014/main" id="{772179D5-369D-5E69-1240-A1C1CEC8CFDD}"/>
              </a:ext>
            </a:extLst>
          </p:cNvPr>
          <p:cNvPicPr>
            <a:picLocks noChangeAspect="1"/>
          </p:cNvPicPr>
          <p:nvPr/>
        </p:nvPicPr>
        <p:blipFill>
          <a:blip r:embed="rId3"/>
          <a:stretch>
            <a:fillRect/>
          </a:stretch>
        </p:blipFill>
        <p:spPr>
          <a:xfrm>
            <a:off x="4843652" y="1456600"/>
            <a:ext cx="6525445" cy="2803185"/>
          </a:xfrm>
          <a:prstGeom prst="rect">
            <a:avLst/>
          </a:prstGeom>
        </p:spPr>
      </p:pic>
      <p:pic>
        <p:nvPicPr>
          <p:cNvPr id="11" name="図 10">
            <a:extLst>
              <a:ext uri="{FF2B5EF4-FFF2-40B4-BE49-F238E27FC236}">
                <a16:creationId xmlns:a16="http://schemas.microsoft.com/office/drawing/2014/main" id="{B15C3944-00D7-5A41-A661-9B402624E933}"/>
              </a:ext>
            </a:extLst>
          </p:cNvPr>
          <p:cNvPicPr>
            <a:picLocks noChangeAspect="1"/>
          </p:cNvPicPr>
          <p:nvPr/>
        </p:nvPicPr>
        <p:blipFill>
          <a:blip r:embed="rId4"/>
          <a:stretch>
            <a:fillRect/>
          </a:stretch>
        </p:blipFill>
        <p:spPr>
          <a:xfrm>
            <a:off x="4843652" y="4596522"/>
            <a:ext cx="7173390" cy="1429433"/>
          </a:xfrm>
          <a:prstGeom prst="rect">
            <a:avLst/>
          </a:prstGeom>
        </p:spPr>
      </p:pic>
    </p:spTree>
    <p:extLst>
      <p:ext uri="{BB962C8B-B14F-4D97-AF65-F5344CB8AC3E}">
        <p14:creationId xmlns:p14="http://schemas.microsoft.com/office/powerpoint/2010/main" val="741472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775CF4-F83A-82F4-394C-385C943E152D}"/>
              </a:ext>
            </a:extLst>
          </p:cNvPr>
          <p:cNvSpPr>
            <a:spLocks noGrp="1"/>
          </p:cNvSpPr>
          <p:nvPr>
            <p:ph type="title"/>
          </p:nvPr>
        </p:nvSpPr>
        <p:spPr/>
        <p:txBody>
          <a:bodyPr/>
          <a:lstStyle/>
          <a:p>
            <a:r>
              <a:rPr kumimoji="1" lang="ja-JP" altLang="en-US" dirty="0"/>
              <a:t>二酸化炭素センサの選定：</a:t>
            </a:r>
            <a:r>
              <a:rPr lang="en-US" altLang="ja-JP" dirty="0"/>
              <a:t>MH-Z1</a:t>
            </a:r>
            <a:r>
              <a:rPr lang="ja-JP" altLang="en-US" dirty="0"/>
              <a:t>シリーズにした理由</a:t>
            </a:r>
            <a:endParaRPr kumimoji="1" lang="ja-JP" altLang="en-US" dirty="0"/>
          </a:p>
        </p:txBody>
      </p:sp>
      <p:sp>
        <p:nvSpPr>
          <p:cNvPr id="3" name="コンテンツ プレースホルダー 2">
            <a:extLst>
              <a:ext uri="{FF2B5EF4-FFF2-40B4-BE49-F238E27FC236}">
                <a16:creationId xmlns:a16="http://schemas.microsoft.com/office/drawing/2014/main" id="{704A515B-5ED6-B885-9852-C1B54AB9D4CD}"/>
              </a:ext>
            </a:extLst>
          </p:cNvPr>
          <p:cNvSpPr>
            <a:spLocks noGrp="1"/>
          </p:cNvSpPr>
          <p:nvPr>
            <p:ph idx="1"/>
          </p:nvPr>
        </p:nvSpPr>
        <p:spPr/>
        <p:txBody>
          <a:bodyPr/>
          <a:lstStyle/>
          <a:p>
            <a:r>
              <a:rPr kumimoji="1" lang="en-US" altLang="ja-JP" dirty="0"/>
              <a:t>NDIR</a:t>
            </a:r>
            <a:r>
              <a:rPr kumimoji="1" lang="ja-JP" altLang="en-US" dirty="0"/>
              <a:t>（非分散型赤外線吸収）方式を採用</a:t>
            </a:r>
            <a:endParaRPr kumimoji="1" lang="en-US" altLang="ja-JP" dirty="0"/>
          </a:p>
          <a:p>
            <a:pPr lvl="1"/>
            <a:r>
              <a:rPr lang="ja-JP" altLang="en-US" dirty="0"/>
              <a:t>二酸化炭素分子が特定の波長の赤外線を吸収する性質を利用して濃度を測定するため高精度であり安定している</a:t>
            </a:r>
            <a:endParaRPr kumimoji="1" lang="en-US" altLang="ja-JP" dirty="0"/>
          </a:p>
          <a:p>
            <a:r>
              <a:rPr kumimoji="1" lang="ja-JP" altLang="en-US" dirty="0"/>
              <a:t>高価すぎない</a:t>
            </a:r>
            <a:endParaRPr kumimoji="1" lang="en-US" altLang="ja-JP" dirty="0"/>
          </a:p>
          <a:p>
            <a:pPr lvl="1"/>
            <a:r>
              <a:rPr lang="ja-JP" altLang="en-US" dirty="0"/>
              <a:t>温度や湿度も一緒に測定できるタイプもあったがとても高価だった</a:t>
            </a:r>
            <a:endParaRPr kumimoji="1" lang="ja-JP" altLang="en-US" dirty="0"/>
          </a:p>
        </p:txBody>
      </p:sp>
    </p:spTree>
    <p:extLst>
      <p:ext uri="{BB962C8B-B14F-4D97-AF65-F5344CB8AC3E}">
        <p14:creationId xmlns:p14="http://schemas.microsoft.com/office/powerpoint/2010/main" val="2319872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82F93-D931-301E-45C5-7CD50F02B3E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EFA1306-72AF-07E0-9D62-B086140F9572}"/>
              </a:ext>
            </a:extLst>
          </p:cNvPr>
          <p:cNvSpPr>
            <a:spLocks noGrp="1"/>
          </p:cNvSpPr>
          <p:nvPr>
            <p:ph type="title"/>
          </p:nvPr>
        </p:nvSpPr>
        <p:spPr/>
        <p:txBody>
          <a:bodyPr/>
          <a:lstStyle/>
          <a:p>
            <a:r>
              <a:rPr kumimoji="1" lang="en-US" altLang="ja-JP" dirty="0"/>
              <a:t>Arduino</a:t>
            </a:r>
            <a:r>
              <a:rPr kumimoji="1" lang="ja-JP" altLang="en-US" dirty="0"/>
              <a:t> </a:t>
            </a:r>
            <a:r>
              <a:rPr kumimoji="1" lang="en-US" altLang="ja-JP" dirty="0"/>
              <a:t>MAKER</a:t>
            </a:r>
            <a:r>
              <a:rPr kumimoji="1" lang="ja-JP" altLang="en-US" dirty="0"/>
              <a:t> </a:t>
            </a:r>
            <a:r>
              <a:rPr kumimoji="1" lang="en-US" altLang="ja-JP" dirty="0"/>
              <a:t>UNO</a:t>
            </a:r>
            <a:endParaRPr kumimoji="1" lang="ja-JP" altLang="en-US" dirty="0"/>
          </a:p>
        </p:txBody>
      </p:sp>
      <p:pic>
        <p:nvPicPr>
          <p:cNvPr id="4" name="図 3">
            <a:extLst>
              <a:ext uri="{FF2B5EF4-FFF2-40B4-BE49-F238E27FC236}">
                <a16:creationId xmlns:a16="http://schemas.microsoft.com/office/drawing/2014/main" id="{8A8F8FB9-A5B2-C30D-5B69-D514D8D9CA2E}"/>
              </a:ext>
            </a:extLst>
          </p:cNvPr>
          <p:cNvPicPr>
            <a:picLocks noChangeAspect="1"/>
          </p:cNvPicPr>
          <p:nvPr/>
        </p:nvPicPr>
        <p:blipFill>
          <a:blip r:embed="rId2"/>
          <a:stretch>
            <a:fillRect/>
          </a:stretch>
        </p:blipFill>
        <p:spPr>
          <a:xfrm>
            <a:off x="1077238" y="1388259"/>
            <a:ext cx="6659190" cy="5194168"/>
          </a:xfrm>
          <a:prstGeom prst="rect">
            <a:avLst/>
          </a:prstGeom>
        </p:spPr>
      </p:pic>
    </p:spTree>
    <p:extLst>
      <p:ext uri="{BB962C8B-B14F-4D97-AF65-F5344CB8AC3E}">
        <p14:creationId xmlns:p14="http://schemas.microsoft.com/office/powerpoint/2010/main" val="2236374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E79CFC-B103-98E5-72D8-1E3C4252A64F}"/>
              </a:ext>
            </a:extLst>
          </p:cNvPr>
          <p:cNvSpPr>
            <a:spLocks noGrp="1"/>
          </p:cNvSpPr>
          <p:nvPr>
            <p:ph type="title"/>
          </p:nvPr>
        </p:nvSpPr>
        <p:spPr/>
        <p:txBody>
          <a:bodyPr/>
          <a:lstStyle/>
          <a:p>
            <a:r>
              <a:rPr lang="en-US" altLang="ja-JP" dirty="0"/>
              <a:t>Arduino</a:t>
            </a:r>
            <a:r>
              <a:rPr lang="ja-JP" altLang="en-US" dirty="0"/>
              <a:t>のソフトウェアシリアルとは</a:t>
            </a:r>
            <a:endParaRPr kumimoji="1" lang="ja-JP" altLang="en-US" dirty="0"/>
          </a:p>
        </p:txBody>
      </p:sp>
      <p:sp>
        <p:nvSpPr>
          <p:cNvPr id="3" name="コンテンツ プレースホルダー 2">
            <a:extLst>
              <a:ext uri="{FF2B5EF4-FFF2-40B4-BE49-F238E27FC236}">
                <a16:creationId xmlns:a16="http://schemas.microsoft.com/office/drawing/2014/main" id="{174947F7-B5B1-6465-B8EF-EB3409C49F2B}"/>
              </a:ext>
            </a:extLst>
          </p:cNvPr>
          <p:cNvSpPr>
            <a:spLocks noGrp="1"/>
          </p:cNvSpPr>
          <p:nvPr>
            <p:ph idx="1"/>
          </p:nvPr>
        </p:nvSpPr>
        <p:spPr/>
        <p:txBody>
          <a:bodyPr/>
          <a:lstStyle/>
          <a:p>
            <a:r>
              <a:rPr lang="en-US" altLang="ja-JP" dirty="0"/>
              <a:t>Arduino Uno</a:t>
            </a:r>
            <a:r>
              <a:rPr lang="ja-JP" altLang="en-US" dirty="0"/>
              <a:t>などの多くのボードには、</a:t>
            </a:r>
            <a:r>
              <a:rPr lang="en-US" altLang="ja-JP" dirty="0"/>
              <a:t>PC</a:t>
            </a:r>
            <a:r>
              <a:rPr lang="ja-JP" altLang="en-US" dirty="0"/>
              <a:t>との通信や他のシリアル通信に利用されるハードウェア</a:t>
            </a:r>
            <a:r>
              <a:rPr lang="en-US" altLang="ja-JP" dirty="0"/>
              <a:t>UART</a:t>
            </a:r>
            <a:r>
              <a:rPr lang="ja-JP" altLang="en-US" dirty="0"/>
              <a:t>が</a:t>
            </a:r>
            <a:r>
              <a:rPr lang="en-US" altLang="ja-JP" dirty="0"/>
              <a:t>1</a:t>
            </a:r>
            <a:r>
              <a:rPr lang="ja-JP" altLang="en-US" dirty="0"/>
              <a:t>つしか搭載されていない。</a:t>
            </a:r>
            <a:endParaRPr lang="en-US" altLang="ja-JP" dirty="0"/>
          </a:p>
          <a:p>
            <a:pPr lvl="1"/>
            <a:r>
              <a:rPr lang="ja-JP" altLang="en-US" dirty="0"/>
              <a:t>このポートは、通常、ピン</a:t>
            </a:r>
            <a:r>
              <a:rPr lang="en-US" altLang="ja-JP" dirty="0"/>
              <a:t>0</a:t>
            </a:r>
            <a:r>
              <a:rPr lang="ja-JP" altLang="en-US" dirty="0"/>
              <a:t>（</a:t>
            </a:r>
            <a:r>
              <a:rPr lang="en-US" altLang="ja-JP" dirty="0"/>
              <a:t>RX</a:t>
            </a:r>
            <a:r>
              <a:rPr lang="ja-JP" altLang="en-US" dirty="0"/>
              <a:t>）とピン</a:t>
            </a:r>
            <a:r>
              <a:rPr lang="en-US" altLang="ja-JP" dirty="0"/>
              <a:t>1</a:t>
            </a:r>
            <a:r>
              <a:rPr lang="ja-JP" altLang="en-US" dirty="0"/>
              <a:t>（</a:t>
            </a:r>
            <a:r>
              <a:rPr lang="en-US" altLang="ja-JP" dirty="0"/>
              <a:t>TX</a:t>
            </a:r>
            <a:r>
              <a:rPr lang="ja-JP" altLang="en-US" dirty="0"/>
              <a:t>）に割り当てられている</a:t>
            </a:r>
          </a:p>
          <a:p>
            <a:r>
              <a:rPr lang="ja-JP" altLang="en-US" dirty="0"/>
              <a:t>この</a:t>
            </a:r>
            <a:r>
              <a:rPr lang="en-US" altLang="ja-JP" dirty="0"/>
              <a:t>1</a:t>
            </a:r>
            <a:r>
              <a:rPr lang="ja-JP" altLang="en-US" dirty="0"/>
              <a:t>系統のハードウェア</a:t>
            </a:r>
            <a:r>
              <a:rPr lang="en-US" altLang="ja-JP" dirty="0"/>
              <a:t>UART</a:t>
            </a:r>
            <a:r>
              <a:rPr lang="ja-JP" altLang="en-US" dirty="0"/>
              <a:t>がすでに使われている場合（例：</a:t>
            </a:r>
            <a:r>
              <a:rPr lang="en-US" altLang="ja-JP" dirty="0"/>
              <a:t>PC</a:t>
            </a:r>
            <a:r>
              <a:rPr lang="ja-JP" altLang="en-US" dirty="0"/>
              <a:t>と通信している時）、別のシリアルデバイスと通信しようとすると、ピンが競合してしまう</a:t>
            </a:r>
            <a:endParaRPr kumimoji="1" lang="ja-JP" altLang="en-US" dirty="0"/>
          </a:p>
        </p:txBody>
      </p:sp>
    </p:spTree>
    <p:extLst>
      <p:ext uri="{BB962C8B-B14F-4D97-AF65-F5344CB8AC3E}">
        <p14:creationId xmlns:p14="http://schemas.microsoft.com/office/powerpoint/2010/main" val="1146387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1E98B9-0BF0-E87D-D7C5-0DABEE9AE278}"/>
              </a:ext>
            </a:extLst>
          </p:cNvPr>
          <p:cNvSpPr>
            <a:spLocks noGrp="1"/>
          </p:cNvSpPr>
          <p:nvPr>
            <p:ph type="title"/>
          </p:nvPr>
        </p:nvSpPr>
        <p:spPr/>
        <p:txBody>
          <a:bodyPr/>
          <a:lstStyle/>
          <a:p>
            <a:r>
              <a:rPr kumimoji="1" lang="en-US" altLang="ja-JP" dirty="0"/>
              <a:t>Arduino</a:t>
            </a:r>
            <a:r>
              <a:rPr kumimoji="1" lang="ja-JP" altLang="en-US" dirty="0"/>
              <a:t>のソフトウェアシリアルとは</a:t>
            </a:r>
          </a:p>
        </p:txBody>
      </p:sp>
      <p:sp>
        <p:nvSpPr>
          <p:cNvPr id="3" name="コンテンツ プレースホルダー 2">
            <a:extLst>
              <a:ext uri="{FF2B5EF4-FFF2-40B4-BE49-F238E27FC236}">
                <a16:creationId xmlns:a16="http://schemas.microsoft.com/office/drawing/2014/main" id="{99ECBEB3-4B2A-FF88-BB26-6124A860AF76}"/>
              </a:ext>
            </a:extLst>
          </p:cNvPr>
          <p:cNvSpPr>
            <a:spLocks noGrp="1"/>
          </p:cNvSpPr>
          <p:nvPr>
            <p:ph idx="1"/>
          </p:nvPr>
        </p:nvSpPr>
        <p:spPr>
          <a:xfrm>
            <a:off x="838200" y="1825625"/>
            <a:ext cx="10515600" cy="3777507"/>
          </a:xfrm>
        </p:spPr>
        <p:txBody>
          <a:bodyPr/>
          <a:lstStyle/>
          <a:p>
            <a:r>
              <a:rPr kumimoji="1" lang="ja-JP" altLang="en-US" dirty="0"/>
              <a:t>任意のデジタルピンを、</a:t>
            </a:r>
            <a:r>
              <a:rPr kumimoji="1" lang="en-US" altLang="ja-JP" dirty="0"/>
              <a:t>UART</a:t>
            </a:r>
            <a:r>
              <a:rPr kumimoji="1" lang="ja-JP" altLang="en-US" dirty="0"/>
              <a:t>通信に利用可能にするライブラリ</a:t>
            </a:r>
            <a:endParaRPr kumimoji="1" lang="en-US" altLang="ja-JP" dirty="0"/>
          </a:p>
          <a:p>
            <a:pPr lvl="1"/>
            <a:r>
              <a:rPr lang="ja-JP" altLang="en-US" dirty="0"/>
              <a:t>デジタルピンとは、</a:t>
            </a:r>
            <a:r>
              <a:rPr lang="en-US" altLang="ja-JP" dirty="0"/>
              <a:t>GPIO</a:t>
            </a:r>
            <a:r>
              <a:rPr lang="ja-JP" altLang="en-US" dirty="0"/>
              <a:t>のうちでデジタル信号（</a:t>
            </a:r>
            <a:r>
              <a:rPr lang="en-US" altLang="ja-JP" dirty="0"/>
              <a:t>HIGH</a:t>
            </a:r>
            <a:r>
              <a:rPr lang="ja-JP" altLang="en-US" dirty="0"/>
              <a:t>か</a:t>
            </a:r>
            <a:r>
              <a:rPr lang="en-US" altLang="ja-JP" dirty="0"/>
              <a:t>LOW</a:t>
            </a:r>
            <a:r>
              <a:rPr lang="ja-JP" altLang="en-US" dirty="0"/>
              <a:t>の</a:t>
            </a:r>
            <a:r>
              <a:rPr lang="en-US" altLang="ja-JP" dirty="0"/>
              <a:t>2</a:t>
            </a:r>
            <a:r>
              <a:rPr lang="ja-JP" altLang="en-US" dirty="0"/>
              <a:t>つの状態）を扱うことができるピンのこと</a:t>
            </a:r>
            <a:endParaRPr lang="en-US" altLang="ja-JP" dirty="0"/>
          </a:p>
          <a:p>
            <a:pPr lvl="1"/>
            <a:r>
              <a:rPr kumimoji="1" lang="en-US" altLang="ja-JP" dirty="0"/>
              <a:t>GPIO</a:t>
            </a:r>
            <a:r>
              <a:rPr kumimoji="1" lang="ja-JP" altLang="en-US" dirty="0"/>
              <a:t>とは</a:t>
            </a:r>
            <a:r>
              <a:rPr kumimoji="1" lang="en-US" altLang="ja-JP" dirty="0"/>
              <a:t>General Purpose Input/Output</a:t>
            </a:r>
            <a:r>
              <a:rPr kumimoji="1" lang="ja-JP" altLang="en-US" dirty="0"/>
              <a:t>（汎用入出力）の略</a:t>
            </a:r>
            <a:endParaRPr kumimoji="1" lang="en-US" altLang="ja-JP" dirty="0"/>
          </a:p>
          <a:p>
            <a:r>
              <a:rPr kumimoji="1" lang="ja-JP" altLang="en-US" dirty="0"/>
              <a:t>ハードウェア</a:t>
            </a:r>
            <a:r>
              <a:rPr kumimoji="1" lang="en-US" altLang="ja-JP" dirty="0"/>
              <a:t>UART</a:t>
            </a:r>
            <a:r>
              <a:rPr kumimoji="1" lang="ja-JP" altLang="en-US" dirty="0"/>
              <a:t>ポートが不足している場合や、特定のピンでシリアル通信を行いたい場合に非常に役立ちます</a:t>
            </a:r>
            <a:endParaRPr kumimoji="1" lang="en-US" altLang="ja-JP" dirty="0"/>
          </a:p>
          <a:p>
            <a:pPr lvl="1"/>
            <a:r>
              <a:rPr lang="ja-JP" altLang="en-US" dirty="0"/>
              <a:t>ハードウェアシリアルポートが使用中であっても、他のピンを使って通信が可能になる</a:t>
            </a:r>
            <a:endParaRPr kumimoji="1" lang="ja-JP" altLang="en-US" dirty="0"/>
          </a:p>
        </p:txBody>
      </p:sp>
    </p:spTree>
    <p:extLst>
      <p:ext uri="{BB962C8B-B14F-4D97-AF65-F5344CB8AC3E}">
        <p14:creationId xmlns:p14="http://schemas.microsoft.com/office/powerpoint/2010/main" val="3777587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8DFBE-1F7D-FAF0-9A42-F1A6AEDACD1B}"/>
            </a:ext>
          </a:extLst>
        </p:cNvPr>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1997712A-848B-CF34-C49E-B0E1B6B23144}"/>
              </a:ext>
            </a:extLst>
          </p:cNvPr>
          <p:cNvSpPr txBox="1">
            <a:spLocks/>
          </p:cNvSpPr>
          <p:nvPr/>
        </p:nvSpPr>
        <p:spPr>
          <a:xfrm>
            <a:off x="246347" y="139238"/>
            <a:ext cx="5760000"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solidFill>
                  <a:srgbClr val="FFFF00"/>
                </a:solidFill>
              </a:rPr>
              <a:t>Arduino</a:t>
            </a:r>
            <a:r>
              <a:rPr lang="ja-JP" altLang="en-US" sz="1800" dirty="0">
                <a:solidFill>
                  <a:srgbClr val="FFFF00"/>
                </a:solidFill>
              </a:rPr>
              <a:t> </a:t>
            </a:r>
            <a:r>
              <a:rPr lang="en-US" altLang="ja-JP" sz="1800" dirty="0">
                <a:solidFill>
                  <a:srgbClr val="FFFF00"/>
                </a:solidFill>
              </a:rPr>
              <a:t>UNO</a:t>
            </a:r>
            <a:r>
              <a:rPr lang="ja-JP" altLang="en-US" sz="1800" dirty="0">
                <a:solidFill>
                  <a:srgbClr val="FFFF00"/>
                </a:solidFill>
              </a:rPr>
              <a:t>と</a:t>
            </a:r>
            <a:r>
              <a:rPr lang="en-US" altLang="ja-JP" sz="1800" dirty="0">
                <a:solidFill>
                  <a:srgbClr val="FFFF00"/>
                </a:solidFill>
              </a:rPr>
              <a:t>MH-Z19E</a:t>
            </a:r>
            <a:r>
              <a:rPr lang="ja-JP" altLang="en-US" sz="1800" dirty="0">
                <a:solidFill>
                  <a:srgbClr val="FFFF00"/>
                </a:solidFill>
              </a:rPr>
              <a:t>の接続：ソース①</a:t>
            </a:r>
          </a:p>
        </p:txBody>
      </p:sp>
      <p:sp>
        <p:nvSpPr>
          <p:cNvPr id="5" name="テキスト ボックス 4">
            <a:extLst>
              <a:ext uri="{FF2B5EF4-FFF2-40B4-BE49-F238E27FC236}">
                <a16:creationId xmlns:a16="http://schemas.microsoft.com/office/drawing/2014/main" id="{DB83EA6D-ED70-C6B1-8E51-F790E61C2A8D}"/>
              </a:ext>
            </a:extLst>
          </p:cNvPr>
          <p:cNvSpPr txBox="1"/>
          <p:nvPr/>
        </p:nvSpPr>
        <p:spPr>
          <a:xfrm>
            <a:off x="168525" y="694496"/>
            <a:ext cx="5843169" cy="3539430"/>
          </a:xfrm>
          <a:prstGeom prst="rect">
            <a:avLst/>
          </a:prstGeom>
          <a:noFill/>
          <a:ln w="19050">
            <a:solidFill>
              <a:schemeClr val="accent1"/>
            </a:solidFill>
            <a:prstDash val="sysDash"/>
          </a:ln>
        </p:spPr>
        <p:txBody>
          <a:bodyPr wrap="square">
            <a:spAutoFit/>
          </a:bodyPr>
          <a:lstStyle/>
          <a:p>
            <a:r>
              <a:rPr lang="en-US" altLang="ja-JP" sz="1400" dirty="0">
                <a:latin typeface="MS ゴシック"/>
              </a:rPr>
              <a:t>#include &lt;</a:t>
            </a:r>
            <a:r>
              <a:rPr lang="en-US" altLang="ja-JP" sz="1400" dirty="0" err="1">
                <a:latin typeface="MS ゴシック"/>
              </a:rPr>
              <a:t>SoftwareSerial.h</a:t>
            </a:r>
            <a:r>
              <a:rPr lang="en-US" altLang="ja-JP" sz="1400" dirty="0">
                <a:latin typeface="MS ゴシック"/>
              </a:rPr>
              <a:t>&gt;</a:t>
            </a:r>
          </a:p>
          <a:p>
            <a:endParaRPr lang="en-US" altLang="ja-JP" sz="1400" dirty="0">
              <a:latin typeface="MS ゴシック"/>
            </a:endParaRPr>
          </a:p>
          <a:p>
            <a:r>
              <a:rPr lang="en-US" altLang="ja-JP" sz="1400" dirty="0">
                <a:latin typeface="MS ゴシック"/>
              </a:rPr>
              <a:t>// MH-Z19E </a:t>
            </a:r>
            <a:r>
              <a:rPr lang="ja-JP" altLang="en-US" sz="1400" dirty="0">
                <a:latin typeface="MS ゴシック"/>
              </a:rPr>
              <a:t>用の</a:t>
            </a:r>
            <a:r>
              <a:rPr lang="en-US" altLang="ja-JP" sz="1400" dirty="0" err="1">
                <a:latin typeface="MS ゴシック"/>
              </a:rPr>
              <a:t>SoftwareSerial</a:t>
            </a:r>
            <a:r>
              <a:rPr lang="ja-JP" altLang="en-US" sz="1400" dirty="0">
                <a:latin typeface="MS ゴシック"/>
              </a:rPr>
              <a:t>を設定</a:t>
            </a:r>
          </a:p>
          <a:p>
            <a:r>
              <a:rPr lang="en-US" altLang="ja-JP" sz="1400" dirty="0">
                <a:latin typeface="MS ゴシック"/>
              </a:rPr>
              <a:t>// RX=8, TX=9 </a:t>
            </a:r>
            <a:r>
              <a:rPr lang="ja-JP" altLang="en-US" sz="1400" dirty="0">
                <a:latin typeface="MS ゴシック"/>
              </a:rPr>
              <a:t>とする（必要なら変更可）</a:t>
            </a:r>
          </a:p>
          <a:p>
            <a:r>
              <a:rPr lang="en-US" altLang="ja-JP" sz="1400" dirty="0" err="1">
                <a:latin typeface="MS ゴシック"/>
              </a:rPr>
              <a:t>SoftwareSerial</a:t>
            </a:r>
            <a:r>
              <a:rPr lang="en-US" altLang="ja-JP" sz="1400" dirty="0">
                <a:latin typeface="MS ゴシック"/>
              </a:rPr>
              <a:t> </a:t>
            </a:r>
            <a:r>
              <a:rPr lang="en-US" altLang="ja-JP" sz="1400" dirty="0" err="1">
                <a:latin typeface="MS ゴシック"/>
              </a:rPr>
              <a:t>mySerial</a:t>
            </a:r>
            <a:r>
              <a:rPr lang="en-US" altLang="ja-JP" sz="1400" dirty="0">
                <a:latin typeface="MS ゴシック"/>
              </a:rPr>
              <a:t>(8, 9); // (RX, TX)</a:t>
            </a:r>
          </a:p>
          <a:p>
            <a:endParaRPr lang="en-US" altLang="ja-JP" sz="1400" dirty="0">
              <a:latin typeface="MS ゴシック"/>
            </a:endParaRPr>
          </a:p>
          <a:p>
            <a:r>
              <a:rPr lang="en-US" altLang="ja-JP" sz="1400" dirty="0">
                <a:latin typeface="MS ゴシック"/>
              </a:rPr>
              <a:t>// MH-Z19 </a:t>
            </a:r>
            <a:r>
              <a:rPr lang="ja-JP" altLang="en-US" sz="1400" dirty="0">
                <a:latin typeface="MS ゴシック"/>
              </a:rPr>
              <a:t>コマンド（読み取り）</a:t>
            </a:r>
          </a:p>
          <a:p>
            <a:r>
              <a:rPr lang="en-US" altLang="ja-JP" sz="1400" dirty="0">
                <a:latin typeface="MS ゴシック"/>
              </a:rPr>
              <a:t>uint8_t </a:t>
            </a:r>
            <a:r>
              <a:rPr lang="en-US" altLang="ja-JP" sz="1400" dirty="0" err="1">
                <a:latin typeface="MS ゴシック"/>
              </a:rPr>
              <a:t>readCommand</a:t>
            </a:r>
            <a:r>
              <a:rPr lang="en-US" altLang="ja-JP" sz="1400" dirty="0">
                <a:latin typeface="MS ゴシック"/>
              </a:rPr>
              <a:t>[9] = {0xFF, 0x01, 0x86, 0x00, 0x00, 0x00, 0x00, 0x00, 0x79};</a:t>
            </a:r>
          </a:p>
          <a:p>
            <a:endParaRPr lang="en-US" altLang="ja-JP" sz="1400" dirty="0">
              <a:latin typeface="MS ゴシック"/>
            </a:endParaRPr>
          </a:p>
          <a:p>
            <a:r>
              <a:rPr lang="en-US" altLang="ja-JP" sz="1400" dirty="0">
                <a:latin typeface="MS ゴシック"/>
              </a:rPr>
              <a:t>void setup() {</a:t>
            </a:r>
          </a:p>
          <a:p>
            <a:r>
              <a:rPr lang="en-US" altLang="ja-JP" sz="1400" dirty="0">
                <a:latin typeface="MS ゴシック"/>
              </a:rPr>
              <a:t>  </a:t>
            </a:r>
            <a:r>
              <a:rPr lang="en-US" altLang="ja-JP" sz="1400" dirty="0" err="1">
                <a:latin typeface="MS ゴシック"/>
              </a:rPr>
              <a:t>Serial.begin</a:t>
            </a:r>
            <a:r>
              <a:rPr lang="en-US" altLang="ja-JP" sz="1400" dirty="0">
                <a:latin typeface="MS ゴシック"/>
              </a:rPr>
              <a:t>(115200);   // PC</a:t>
            </a:r>
            <a:r>
              <a:rPr lang="ja-JP" altLang="en-US" sz="1400" dirty="0">
                <a:latin typeface="MS ゴシック"/>
              </a:rPr>
              <a:t>と通信</a:t>
            </a:r>
          </a:p>
          <a:p>
            <a:r>
              <a:rPr lang="ja-JP" altLang="en-US" sz="1400" dirty="0">
                <a:latin typeface="MS ゴシック"/>
              </a:rPr>
              <a:t>  </a:t>
            </a:r>
            <a:r>
              <a:rPr lang="en-US" altLang="ja-JP" sz="1400" dirty="0" err="1">
                <a:latin typeface="MS ゴシック"/>
              </a:rPr>
              <a:t>mySerial.begin</a:t>
            </a:r>
            <a:r>
              <a:rPr lang="en-US" altLang="ja-JP" sz="1400" dirty="0">
                <a:latin typeface="MS ゴシック"/>
              </a:rPr>
              <a:t>(9600);   // MH-Z19E</a:t>
            </a:r>
            <a:r>
              <a:rPr lang="ja-JP" altLang="en-US" sz="1400" dirty="0">
                <a:latin typeface="MS ゴシック"/>
              </a:rPr>
              <a:t>と通信（デフォルト</a:t>
            </a:r>
            <a:r>
              <a:rPr lang="en-US" altLang="ja-JP" sz="1400" dirty="0">
                <a:latin typeface="MS ゴシック"/>
              </a:rPr>
              <a:t>9600bps</a:t>
            </a:r>
            <a:r>
              <a:rPr lang="ja-JP" altLang="en-US" sz="1400" dirty="0">
                <a:latin typeface="MS ゴシック"/>
              </a:rPr>
              <a:t>）</a:t>
            </a:r>
          </a:p>
          <a:p>
            <a:r>
              <a:rPr lang="ja-JP" altLang="en-US" sz="1400" dirty="0">
                <a:latin typeface="MS ゴシック"/>
              </a:rPr>
              <a:t>  </a:t>
            </a:r>
            <a:r>
              <a:rPr lang="en-US" altLang="ja-JP" sz="1400" dirty="0" err="1">
                <a:latin typeface="MS ゴシック"/>
              </a:rPr>
              <a:t>Serial.println</a:t>
            </a:r>
            <a:r>
              <a:rPr lang="en-US" altLang="ja-JP" sz="1400" dirty="0">
                <a:latin typeface="MS ゴシック"/>
              </a:rPr>
              <a:t>("MH-Z19E test start (</a:t>
            </a:r>
            <a:r>
              <a:rPr lang="en-US" altLang="ja-JP" sz="1400" dirty="0" err="1">
                <a:latin typeface="MS ゴシック"/>
              </a:rPr>
              <a:t>SoftwareSerial</a:t>
            </a:r>
            <a:r>
              <a:rPr lang="en-US" altLang="ja-JP" sz="1400" dirty="0">
                <a:latin typeface="MS ゴシック"/>
              </a:rPr>
              <a:t>)");</a:t>
            </a:r>
          </a:p>
          <a:p>
            <a:r>
              <a:rPr lang="en-US" altLang="ja-JP" sz="1400" dirty="0">
                <a:latin typeface="MS ゴシック"/>
              </a:rPr>
              <a:t>}</a:t>
            </a:r>
          </a:p>
          <a:p>
            <a:endParaRPr lang="en-US" altLang="ja-JP" sz="1400" dirty="0">
              <a:latin typeface="MS ゴシック"/>
            </a:endParaRPr>
          </a:p>
        </p:txBody>
      </p:sp>
      <p:sp>
        <p:nvSpPr>
          <p:cNvPr id="2" name="正方形/長方形 1">
            <a:extLst>
              <a:ext uri="{FF2B5EF4-FFF2-40B4-BE49-F238E27FC236}">
                <a16:creationId xmlns:a16="http://schemas.microsoft.com/office/drawing/2014/main" id="{90E4ACE7-343B-2D41-B5F7-7589DE9635D7}"/>
              </a:ext>
            </a:extLst>
          </p:cNvPr>
          <p:cNvSpPr/>
          <p:nvPr/>
        </p:nvSpPr>
        <p:spPr>
          <a:xfrm>
            <a:off x="246346" y="1599134"/>
            <a:ext cx="5933961" cy="21294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3" name="テキスト ボックス 2">
            <a:extLst>
              <a:ext uri="{FF2B5EF4-FFF2-40B4-BE49-F238E27FC236}">
                <a16:creationId xmlns:a16="http://schemas.microsoft.com/office/drawing/2014/main" id="{0962814F-FD9A-8E6A-FE77-B4EC591C0E1C}"/>
              </a:ext>
            </a:extLst>
          </p:cNvPr>
          <p:cNvSpPr txBox="1"/>
          <p:nvPr/>
        </p:nvSpPr>
        <p:spPr>
          <a:xfrm>
            <a:off x="6011694" y="1551718"/>
            <a:ext cx="3258229" cy="523220"/>
          </a:xfrm>
          <a:prstGeom prst="rect">
            <a:avLst/>
          </a:prstGeom>
          <a:noFill/>
        </p:spPr>
        <p:txBody>
          <a:bodyPr wrap="square" rtlCol="0">
            <a:spAutoFit/>
          </a:bodyPr>
          <a:lstStyle/>
          <a:p>
            <a:pPr algn="ctr"/>
            <a:r>
              <a:rPr lang="en-US" altLang="ja-JP" sz="1400" b="1" dirty="0">
                <a:solidFill>
                  <a:srgbClr val="FF33CC"/>
                </a:solidFill>
              </a:rPr>
              <a:t>GPIO</a:t>
            </a:r>
            <a:r>
              <a:rPr lang="ja-JP" altLang="en-US" sz="1400" b="1" dirty="0">
                <a:solidFill>
                  <a:srgbClr val="FF33CC"/>
                </a:solidFill>
              </a:rPr>
              <a:t>のピン</a:t>
            </a:r>
            <a:r>
              <a:rPr lang="en-US" altLang="ja-JP" sz="1400" b="1" dirty="0">
                <a:solidFill>
                  <a:srgbClr val="FF33CC"/>
                </a:solidFill>
              </a:rPr>
              <a:t>8</a:t>
            </a:r>
            <a:r>
              <a:rPr lang="ja-JP" altLang="en-US" sz="1400" b="1" dirty="0">
                <a:solidFill>
                  <a:srgbClr val="FF33CC"/>
                </a:solidFill>
              </a:rPr>
              <a:t>と</a:t>
            </a:r>
            <a:r>
              <a:rPr lang="en-US" altLang="ja-JP" sz="1400" b="1" dirty="0">
                <a:solidFill>
                  <a:srgbClr val="FF33CC"/>
                </a:solidFill>
              </a:rPr>
              <a:t>9</a:t>
            </a:r>
            <a:r>
              <a:rPr lang="ja-JP" altLang="en-US" sz="1400" b="1" dirty="0">
                <a:solidFill>
                  <a:srgbClr val="FF33CC"/>
                </a:solidFill>
              </a:rPr>
              <a:t>に</a:t>
            </a:r>
            <a:endParaRPr lang="en-US" altLang="ja-JP" sz="1400" b="1" dirty="0">
              <a:solidFill>
                <a:srgbClr val="FF33CC"/>
              </a:solidFill>
            </a:endParaRPr>
          </a:p>
          <a:p>
            <a:pPr algn="ctr"/>
            <a:r>
              <a:rPr lang="ja-JP" altLang="en-US" sz="1400" b="1" dirty="0">
                <a:solidFill>
                  <a:srgbClr val="FF33CC"/>
                </a:solidFill>
              </a:rPr>
              <a:t>ソフトウェアシリアルを割り当て</a:t>
            </a:r>
          </a:p>
        </p:txBody>
      </p:sp>
      <p:sp>
        <p:nvSpPr>
          <p:cNvPr id="6" name="矢印: 右 5">
            <a:extLst>
              <a:ext uri="{FF2B5EF4-FFF2-40B4-BE49-F238E27FC236}">
                <a16:creationId xmlns:a16="http://schemas.microsoft.com/office/drawing/2014/main" id="{363BE304-A030-A740-FF58-480DB45F8E0A}"/>
              </a:ext>
            </a:extLst>
          </p:cNvPr>
          <p:cNvSpPr/>
          <p:nvPr/>
        </p:nvSpPr>
        <p:spPr>
          <a:xfrm rot="5400000">
            <a:off x="7156657" y="2192507"/>
            <a:ext cx="968302" cy="733168"/>
          </a:xfrm>
          <a:prstGeom prst="rightArrow">
            <a:avLst/>
          </a:prstGeom>
          <a:solidFill>
            <a:schemeClr val="accent5">
              <a:lumMod val="60000"/>
              <a:lumOff val="40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66527F1D-54E4-24A6-9F5A-AF74172657C3}"/>
              </a:ext>
            </a:extLst>
          </p:cNvPr>
          <p:cNvSpPr txBox="1"/>
          <p:nvPr/>
        </p:nvSpPr>
        <p:spPr>
          <a:xfrm>
            <a:off x="6011694" y="3167390"/>
            <a:ext cx="3258229" cy="523220"/>
          </a:xfrm>
          <a:prstGeom prst="rect">
            <a:avLst/>
          </a:prstGeom>
          <a:noFill/>
        </p:spPr>
        <p:txBody>
          <a:bodyPr wrap="square" rtlCol="0">
            <a:spAutoFit/>
          </a:bodyPr>
          <a:lstStyle/>
          <a:p>
            <a:pPr algn="ctr"/>
            <a:r>
              <a:rPr lang="ja-JP" altLang="en-US" sz="1400" b="1" dirty="0">
                <a:solidFill>
                  <a:srgbClr val="FF33CC"/>
                </a:solidFill>
              </a:rPr>
              <a:t>本来シリアル通信</a:t>
            </a:r>
            <a:r>
              <a:rPr lang="en-US" altLang="ja-JP" sz="1400" b="1" dirty="0">
                <a:solidFill>
                  <a:srgbClr val="FF33CC"/>
                </a:solidFill>
              </a:rPr>
              <a:t>(UART)</a:t>
            </a:r>
            <a:r>
              <a:rPr lang="ja-JP" altLang="en-US" sz="1400" b="1" dirty="0">
                <a:solidFill>
                  <a:srgbClr val="FF33CC"/>
                </a:solidFill>
              </a:rPr>
              <a:t>用でない当該ピンをそれとして使える様になる</a:t>
            </a:r>
          </a:p>
        </p:txBody>
      </p:sp>
      <p:sp>
        <p:nvSpPr>
          <p:cNvPr id="8" name="コンテンツ プレースホルダー 2">
            <a:extLst>
              <a:ext uri="{FF2B5EF4-FFF2-40B4-BE49-F238E27FC236}">
                <a16:creationId xmlns:a16="http://schemas.microsoft.com/office/drawing/2014/main" id="{330870EF-6985-9868-408E-28FC7E2F7EB4}"/>
              </a:ext>
            </a:extLst>
          </p:cNvPr>
          <p:cNvSpPr txBox="1">
            <a:spLocks/>
          </p:cNvSpPr>
          <p:nvPr/>
        </p:nvSpPr>
        <p:spPr>
          <a:xfrm>
            <a:off x="2386013" y="5091148"/>
            <a:ext cx="7111388" cy="85682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a:t>ESP32</a:t>
            </a:r>
            <a:r>
              <a:rPr lang="ja-JP" altLang="en-US" sz="1800" dirty="0"/>
              <a:t>は</a:t>
            </a:r>
            <a:r>
              <a:rPr lang="en-US" altLang="ja-JP" sz="1800" dirty="0"/>
              <a:t>UART</a:t>
            </a:r>
            <a:r>
              <a:rPr lang="ja-JP" altLang="en-US" sz="1800" dirty="0"/>
              <a:t>が複数系統あるが、</a:t>
            </a:r>
            <a:r>
              <a:rPr lang="en-US" altLang="ja-JP" sz="1800" dirty="0"/>
              <a:t>UNO</a:t>
            </a:r>
            <a:r>
              <a:rPr lang="ja-JP" altLang="en-US" sz="1800" dirty="0"/>
              <a:t>にはない。</a:t>
            </a:r>
            <a:endParaRPr lang="en-US" altLang="ja-JP" sz="1800" dirty="0"/>
          </a:p>
          <a:p>
            <a:pPr marL="0" indent="0" algn="ctr">
              <a:buFont typeface="Arial" panose="020B0604020202020204" pitchFamily="34" charset="0"/>
              <a:buNone/>
            </a:pPr>
            <a:r>
              <a:rPr lang="ja-JP" altLang="en-US" sz="1800" dirty="0"/>
              <a:t>その意味でも</a:t>
            </a:r>
            <a:r>
              <a:rPr lang="en-US" altLang="ja-JP" sz="1800" dirty="0"/>
              <a:t>ESP32</a:t>
            </a:r>
            <a:r>
              <a:rPr lang="ja-JP" altLang="en-US" sz="1800" dirty="0"/>
              <a:t>評価ボードは使い勝手が良いかもしれない。</a:t>
            </a:r>
            <a:endParaRPr lang="en-US" altLang="ja-JP" sz="1800" dirty="0"/>
          </a:p>
        </p:txBody>
      </p:sp>
    </p:spTree>
    <p:extLst>
      <p:ext uri="{BB962C8B-B14F-4D97-AF65-F5344CB8AC3E}">
        <p14:creationId xmlns:p14="http://schemas.microsoft.com/office/powerpoint/2010/main" val="588131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FE642-381B-5739-9739-87C590D01294}"/>
            </a:ext>
          </a:extLst>
        </p:cNvPr>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3524BD68-52D9-9492-3F0C-8AA776AF2B3A}"/>
              </a:ext>
            </a:extLst>
          </p:cNvPr>
          <p:cNvSpPr txBox="1">
            <a:spLocks/>
          </p:cNvSpPr>
          <p:nvPr/>
        </p:nvSpPr>
        <p:spPr>
          <a:xfrm>
            <a:off x="246347" y="139238"/>
            <a:ext cx="5760000"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dirty="0">
                <a:solidFill>
                  <a:srgbClr val="FFFF00"/>
                </a:solidFill>
              </a:rPr>
              <a:t>Arduino</a:t>
            </a:r>
            <a:r>
              <a:rPr lang="ja-JP" altLang="en-US" sz="1800" dirty="0">
                <a:solidFill>
                  <a:srgbClr val="FFFF00"/>
                </a:solidFill>
              </a:rPr>
              <a:t> </a:t>
            </a:r>
            <a:r>
              <a:rPr lang="en-US" altLang="ja-JP" sz="1800" dirty="0">
                <a:solidFill>
                  <a:srgbClr val="FFFF00"/>
                </a:solidFill>
              </a:rPr>
              <a:t>UNO</a:t>
            </a:r>
            <a:r>
              <a:rPr lang="ja-JP" altLang="en-US" sz="1800" dirty="0">
                <a:solidFill>
                  <a:srgbClr val="FFFF00"/>
                </a:solidFill>
              </a:rPr>
              <a:t>と</a:t>
            </a:r>
            <a:r>
              <a:rPr lang="en-US" altLang="ja-JP" sz="1800" dirty="0">
                <a:solidFill>
                  <a:srgbClr val="FFFF00"/>
                </a:solidFill>
              </a:rPr>
              <a:t>MH-Z19E</a:t>
            </a:r>
            <a:r>
              <a:rPr lang="ja-JP" altLang="en-US" sz="1800" dirty="0">
                <a:solidFill>
                  <a:srgbClr val="FFFF00"/>
                </a:solidFill>
              </a:rPr>
              <a:t>の接続：ソース②</a:t>
            </a:r>
          </a:p>
        </p:txBody>
      </p:sp>
      <p:sp>
        <p:nvSpPr>
          <p:cNvPr id="5" name="テキスト ボックス 4">
            <a:extLst>
              <a:ext uri="{FF2B5EF4-FFF2-40B4-BE49-F238E27FC236}">
                <a16:creationId xmlns:a16="http://schemas.microsoft.com/office/drawing/2014/main" id="{2F1A3B3B-A925-67F3-F7A7-314D2E6AEDA8}"/>
              </a:ext>
            </a:extLst>
          </p:cNvPr>
          <p:cNvSpPr txBox="1"/>
          <p:nvPr/>
        </p:nvSpPr>
        <p:spPr>
          <a:xfrm>
            <a:off x="168525" y="694496"/>
            <a:ext cx="5843169" cy="5693866"/>
          </a:xfrm>
          <a:prstGeom prst="rect">
            <a:avLst/>
          </a:prstGeom>
          <a:noFill/>
          <a:ln w="19050">
            <a:solidFill>
              <a:schemeClr val="accent1"/>
            </a:solidFill>
            <a:prstDash val="sysDash"/>
          </a:ln>
        </p:spPr>
        <p:txBody>
          <a:bodyPr wrap="square">
            <a:spAutoFit/>
          </a:bodyPr>
          <a:lstStyle/>
          <a:p>
            <a:endParaRPr lang="en-US" altLang="ja-JP" sz="1400" dirty="0">
              <a:latin typeface="MS ゴシック"/>
            </a:endParaRPr>
          </a:p>
          <a:p>
            <a:r>
              <a:rPr lang="en-US" altLang="ja-JP" sz="1400" dirty="0">
                <a:latin typeface="MS ゴシック"/>
              </a:rPr>
              <a:t>int readCO2() {</a:t>
            </a:r>
          </a:p>
          <a:p>
            <a:r>
              <a:rPr lang="en-US" altLang="ja-JP" sz="1400" dirty="0">
                <a:latin typeface="MS ゴシック"/>
              </a:rPr>
              <a:t>  // </a:t>
            </a:r>
            <a:r>
              <a:rPr lang="ja-JP" altLang="en-US" sz="1400" dirty="0">
                <a:latin typeface="MS ゴシック"/>
              </a:rPr>
              <a:t>センサーにコマンド送信</a:t>
            </a:r>
          </a:p>
          <a:p>
            <a:r>
              <a:rPr lang="ja-JP" altLang="en-US" sz="1400" dirty="0">
                <a:latin typeface="MS ゴシック"/>
              </a:rPr>
              <a:t>  </a:t>
            </a:r>
            <a:r>
              <a:rPr lang="en-US" altLang="ja-JP" sz="1400" dirty="0" err="1">
                <a:latin typeface="MS ゴシック"/>
              </a:rPr>
              <a:t>mySerial.write</a:t>
            </a:r>
            <a:r>
              <a:rPr lang="en-US" altLang="ja-JP" sz="1400" dirty="0">
                <a:latin typeface="MS ゴシック"/>
              </a:rPr>
              <a:t>(</a:t>
            </a:r>
            <a:r>
              <a:rPr lang="en-US" altLang="ja-JP" sz="1400" dirty="0" err="1">
                <a:latin typeface="MS ゴシック"/>
              </a:rPr>
              <a:t>readCommand</a:t>
            </a:r>
            <a:r>
              <a:rPr lang="en-US" altLang="ja-JP" sz="1400" dirty="0">
                <a:latin typeface="MS ゴシック"/>
              </a:rPr>
              <a:t>, 9);</a:t>
            </a:r>
          </a:p>
          <a:p>
            <a:r>
              <a:rPr lang="en-US" altLang="ja-JP" sz="1400" dirty="0">
                <a:latin typeface="MS ゴシック"/>
              </a:rPr>
              <a:t>  </a:t>
            </a:r>
            <a:r>
              <a:rPr lang="en-US" altLang="ja-JP" sz="1400" dirty="0" err="1">
                <a:latin typeface="MS ゴシック"/>
              </a:rPr>
              <a:t>mySerial.flush</a:t>
            </a:r>
            <a:r>
              <a:rPr lang="en-US" altLang="ja-JP" sz="1400" dirty="0">
                <a:latin typeface="MS ゴシック"/>
              </a:rPr>
              <a:t>();</a:t>
            </a:r>
          </a:p>
          <a:p>
            <a:endParaRPr lang="en-US" altLang="ja-JP" sz="1400" dirty="0">
              <a:latin typeface="MS ゴシック"/>
            </a:endParaRPr>
          </a:p>
          <a:p>
            <a:r>
              <a:rPr lang="en-US" altLang="ja-JP" sz="1400" dirty="0">
                <a:latin typeface="MS ゴシック"/>
              </a:rPr>
              <a:t>  unsigned long start = </a:t>
            </a:r>
            <a:r>
              <a:rPr lang="en-US" altLang="ja-JP" sz="1400" dirty="0" err="1">
                <a:latin typeface="MS ゴシック"/>
              </a:rPr>
              <a:t>millis</a:t>
            </a:r>
            <a:r>
              <a:rPr lang="en-US" altLang="ja-JP" sz="1400" dirty="0">
                <a:latin typeface="MS ゴシック"/>
              </a:rPr>
              <a:t>();</a:t>
            </a:r>
          </a:p>
          <a:p>
            <a:r>
              <a:rPr lang="en-US" altLang="ja-JP" sz="1400" dirty="0">
                <a:latin typeface="MS ゴシック"/>
              </a:rPr>
              <a:t>  const int RESP_LEN = 9;</a:t>
            </a:r>
          </a:p>
          <a:p>
            <a:r>
              <a:rPr lang="en-US" altLang="ja-JP" sz="1400" dirty="0">
                <a:latin typeface="MS ゴシック"/>
              </a:rPr>
              <a:t>  uint8_t resp[RESP_LEN];</a:t>
            </a:r>
          </a:p>
          <a:p>
            <a:r>
              <a:rPr lang="en-US" altLang="ja-JP" sz="1400" dirty="0">
                <a:latin typeface="MS ゴシック"/>
              </a:rPr>
              <a:t>  int </a:t>
            </a:r>
            <a:r>
              <a:rPr lang="en-US" altLang="ja-JP" sz="1400" dirty="0" err="1">
                <a:latin typeface="MS ゴシック"/>
              </a:rPr>
              <a:t>idx</a:t>
            </a:r>
            <a:r>
              <a:rPr lang="en-US" altLang="ja-JP" sz="1400" dirty="0">
                <a:latin typeface="MS ゴシック"/>
              </a:rPr>
              <a:t> = 0;</a:t>
            </a:r>
          </a:p>
          <a:p>
            <a:endParaRPr lang="en-US" altLang="ja-JP" sz="1400" dirty="0">
              <a:latin typeface="MS ゴシック"/>
            </a:endParaRPr>
          </a:p>
          <a:p>
            <a:r>
              <a:rPr lang="en-US" altLang="ja-JP" sz="1400" dirty="0">
                <a:latin typeface="MS ゴシック"/>
              </a:rPr>
              <a:t> // --- </a:t>
            </a:r>
            <a:r>
              <a:rPr lang="ja-JP" altLang="en-US" sz="1400" dirty="0">
                <a:latin typeface="MS ゴシック"/>
              </a:rPr>
              <a:t>タイムアウト付き応答待ち </a:t>
            </a:r>
            <a:r>
              <a:rPr lang="en-US" altLang="ja-JP" sz="1400" dirty="0">
                <a:latin typeface="MS ゴシック"/>
              </a:rPr>
              <a:t>---</a:t>
            </a:r>
          </a:p>
          <a:p>
            <a:r>
              <a:rPr lang="en-US" altLang="ja-JP" sz="1400" dirty="0">
                <a:latin typeface="MS ゴシック"/>
              </a:rPr>
              <a:t>  while (</a:t>
            </a:r>
            <a:r>
              <a:rPr lang="en-US" altLang="ja-JP" sz="1400" dirty="0" err="1">
                <a:latin typeface="MS ゴシック"/>
              </a:rPr>
              <a:t>millis</a:t>
            </a:r>
            <a:r>
              <a:rPr lang="en-US" altLang="ja-JP" sz="1400" dirty="0">
                <a:latin typeface="MS ゴシック"/>
              </a:rPr>
              <a:t>() - start &lt; 1000) {   // </a:t>
            </a:r>
            <a:r>
              <a:rPr lang="ja-JP" altLang="en-US" sz="1400" dirty="0">
                <a:latin typeface="MS ゴシック"/>
              </a:rPr>
              <a:t>最大</a:t>
            </a:r>
            <a:r>
              <a:rPr lang="en-US" altLang="ja-JP" sz="1400" dirty="0">
                <a:latin typeface="MS ゴシック"/>
              </a:rPr>
              <a:t>1</a:t>
            </a:r>
            <a:r>
              <a:rPr lang="ja-JP" altLang="en-US" sz="1400" dirty="0">
                <a:latin typeface="MS ゴシック"/>
              </a:rPr>
              <a:t>秒待つ</a:t>
            </a:r>
          </a:p>
          <a:p>
            <a:r>
              <a:rPr lang="ja-JP" altLang="en-US" sz="1400" dirty="0">
                <a:latin typeface="MS ゴシック"/>
              </a:rPr>
              <a:t>    </a:t>
            </a:r>
            <a:r>
              <a:rPr lang="en-US" altLang="ja-JP" sz="1400" dirty="0">
                <a:latin typeface="MS ゴシック"/>
              </a:rPr>
              <a:t>while (</a:t>
            </a:r>
            <a:r>
              <a:rPr lang="en-US" altLang="ja-JP" sz="1400" dirty="0" err="1">
                <a:latin typeface="MS ゴシック"/>
              </a:rPr>
              <a:t>mySerial.available</a:t>
            </a:r>
            <a:r>
              <a:rPr lang="en-US" altLang="ja-JP" sz="1400" dirty="0">
                <a:latin typeface="MS ゴシック"/>
              </a:rPr>
              <a:t>()) {</a:t>
            </a:r>
          </a:p>
          <a:p>
            <a:r>
              <a:rPr lang="en-US" altLang="ja-JP" sz="1400" dirty="0">
                <a:latin typeface="MS ゴシック"/>
              </a:rPr>
              <a:t>      uint8_t b = </a:t>
            </a:r>
            <a:r>
              <a:rPr lang="en-US" altLang="ja-JP" sz="1400" dirty="0" err="1">
                <a:latin typeface="MS ゴシック"/>
              </a:rPr>
              <a:t>mySerial.read</a:t>
            </a:r>
            <a:r>
              <a:rPr lang="en-US" altLang="ja-JP" sz="1400" dirty="0">
                <a:latin typeface="MS ゴシック"/>
              </a:rPr>
              <a:t>();</a:t>
            </a:r>
          </a:p>
          <a:p>
            <a:r>
              <a:rPr lang="en-US" altLang="ja-JP" sz="1400" dirty="0">
                <a:latin typeface="MS ゴシック"/>
              </a:rPr>
              <a:t>      if (</a:t>
            </a:r>
            <a:r>
              <a:rPr lang="en-US" altLang="ja-JP" sz="1400" dirty="0" err="1">
                <a:latin typeface="MS ゴシック"/>
              </a:rPr>
              <a:t>idx</a:t>
            </a:r>
            <a:r>
              <a:rPr lang="en-US" altLang="ja-JP" sz="1400" dirty="0">
                <a:latin typeface="MS ゴシック"/>
              </a:rPr>
              <a:t> &lt; RESP_LEN) {</a:t>
            </a:r>
          </a:p>
          <a:p>
            <a:r>
              <a:rPr lang="en-US" altLang="ja-JP" sz="1400" dirty="0">
                <a:latin typeface="MS ゴシック"/>
              </a:rPr>
              <a:t>        resp[</a:t>
            </a:r>
            <a:r>
              <a:rPr lang="en-US" altLang="ja-JP" sz="1400" dirty="0" err="1">
                <a:latin typeface="MS ゴシック"/>
              </a:rPr>
              <a:t>idx</a:t>
            </a:r>
            <a:r>
              <a:rPr lang="en-US" altLang="ja-JP" sz="1400" dirty="0">
                <a:latin typeface="MS ゴシック"/>
              </a:rPr>
              <a:t>++] = b;</a:t>
            </a:r>
          </a:p>
          <a:p>
            <a:r>
              <a:rPr lang="en-US" altLang="ja-JP" sz="1400" dirty="0">
                <a:latin typeface="MS ゴシック"/>
              </a:rPr>
              <a:t>      }</a:t>
            </a:r>
          </a:p>
          <a:p>
            <a:r>
              <a:rPr lang="en-US" altLang="ja-JP" sz="1400" dirty="0">
                <a:latin typeface="MS ゴシック"/>
              </a:rPr>
              <a:t>    }</a:t>
            </a:r>
          </a:p>
          <a:p>
            <a:r>
              <a:rPr lang="en-US" altLang="ja-JP" sz="1400" dirty="0">
                <a:latin typeface="MS ゴシック"/>
              </a:rPr>
              <a:t>    if (</a:t>
            </a:r>
            <a:r>
              <a:rPr lang="en-US" altLang="ja-JP" sz="1400" dirty="0" err="1">
                <a:latin typeface="MS ゴシック"/>
              </a:rPr>
              <a:t>idx</a:t>
            </a:r>
            <a:r>
              <a:rPr lang="en-US" altLang="ja-JP" sz="1400" dirty="0">
                <a:latin typeface="MS ゴシック"/>
              </a:rPr>
              <a:t> &gt;= RESP_LEN) break;</a:t>
            </a:r>
          </a:p>
          <a:p>
            <a:r>
              <a:rPr lang="en-US" altLang="ja-JP" sz="1400" dirty="0">
                <a:latin typeface="MS ゴシック"/>
              </a:rPr>
              <a:t>  }</a:t>
            </a:r>
          </a:p>
          <a:p>
            <a:endParaRPr lang="en-US" altLang="ja-JP" sz="1400" dirty="0">
              <a:latin typeface="MS ゴシック"/>
            </a:endParaRPr>
          </a:p>
          <a:p>
            <a:r>
              <a:rPr lang="en-US" altLang="ja-JP" sz="1400" dirty="0">
                <a:latin typeface="MS ゴシック"/>
              </a:rPr>
              <a:t>  if (</a:t>
            </a:r>
            <a:r>
              <a:rPr lang="en-US" altLang="ja-JP" sz="1400" dirty="0" err="1">
                <a:latin typeface="MS ゴシック"/>
              </a:rPr>
              <a:t>idx</a:t>
            </a:r>
            <a:r>
              <a:rPr lang="en-US" altLang="ja-JP" sz="1400" dirty="0">
                <a:latin typeface="MS ゴシック"/>
              </a:rPr>
              <a:t> &lt; RESP_LEN) {</a:t>
            </a:r>
          </a:p>
          <a:p>
            <a:r>
              <a:rPr lang="en-US" altLang="ja-JP" sz="1400" dirty="0">
                <a:latin typeface="MS ゴシック"/>
              </a:rPr>
              <a:t>    return -1; // </a:t>
            </a:r>
            <a:r>
              <a:rPr lang="ja-JP" altLang="en-US" sz="1400" dirty="0">
                <a:latin typeface="MS ゴシック"/>
              </a:rPr>
              <a:t>タイムアウト</a:t>
            </a:r>
          </a:p>
          <a:p>
            <a:r>
              <a:rPr lang="ja-JP" altLang="en-US" sz="1400" dirty="0">
                <a:latin typeface="MS ゴシック"/>
              </a:rPr>
              <a:t>  </a:t>
            </a:r>
            <a:r>
              <a:rPr lang="en-US" altLang="ja-JP" sz="1400" dirty="0">
                <a:latin typeface="MS ゴシック"/>
              </a:rPr>
              <a:t>}</a:t>
            </a:r>
          </a:p>
          <a:p>
            <a:endParaRPr lang="en-US" altLang="ja-JP" sz="1400" dirty="0">
              <a:latin typeface="MS ゴシック"/>
            </a:endParaRPr>
          </a:p>
        </p:txBody>
      </p:sp>
      <p:sp>
        <p:nvSpPr>
          <p:cNvPr id="2" name="テキスト ボックス 1">
            <a:extLst>
              <a:ext uri="{FF2B5EF4-FFF2-40B4-BE49-F238E27FC236}">
                <a16:creationId xmlns:a16="http://schemas.microsoft.com/office/drawing/2014/main" id="{778BD508-206C-66A3-9692-D9F1A4FED692}"/>
              </a:ext>
            </a:extLst>
          </p:cNvPr>
          <p:cNvSpPr txBox="1"/>
          <p:nvPr/>
        </p:nvSpPr>
        <p:spPr>
          <a:xfrm>
            <a:off x="6180306" y="694496"/>
            <a:ext cx="5386283" cy="5693866"/>
          </a:xfrm>
          <a:prstGeom prst="rect">
            <a:avLst/>
          </a:prstGeom>
          <a:noFill/>
          <a:ln w="19050">
            <a:solidFill>
              <a:schemeClr val="accent1"/>
            </a:solidFill>
            <a:prstDash val="sysDash"/>
          </a:ln>
        </p:spPr>
        <p:txBody>
          <a:bodyPr wrap="square">
            <a:noAutofit/>
          </a:bodyPr>
          <a:lstStyle/>
          <a:p>
            <a:endParaRPr lang="en-US" altLang="ja-JP" sz="1400" dirty="0">
              <a:latin typeface="MS ゴシック"/>
            </a:endParaRPr>
          </a:p>
          <a:p>
            <a:r>
              <a:rPr lang="en-US" altLang="ja-JP" sz="1400" dirty="0">
                <a:latin typeface="MS ゴシック"/>
              </a:rPr>
              <a:t>  // </a:t>
            </a:r>
            <a:r>
              <a:rPr lang="ja-JP" altLang="en-US" sz="1400" dirty="0">
                <a:latin typeface="MS ゴシック"/>
              </a:rPr>
              <a:t>応答フォーマット確認</a:t>
            </a:r>
          </a:p>
          <a:p>
            <a:r>
              <a:rPr lang="ja-JP" altLang="en-US" sz="1400" dirty="0">
                <a:latin typeface="MS ゴシック"/>
              </a:rPr>
              <a:t>  </a:t>
            </a:r>
            <a:r>
              <a:rPr lang="en-US" altLang="ja-JP" sz="1400" dirty="0">
                <a:latin typeface="MS ゴシック"/>
              </a:rPr>
              <a:t>if (resp[0] != 0xFF || resp[1] != 0x86) {</a:t>
            </a:r>
          </a:p>
          <a:p>
            <a:r>
              <a:rPr lang="en-US" altLang="ja-JP" sz="1400" dirty="0">
                <a:latin typeface="MS ゴシック"/>
              </a:rPr>
              <a:t>    return -2; // </a:t>
            </a:r>
            <a:r>
              <a:rPr lang="ja-JP" altLang="en-US" sz="1400" dirty="0">
                <a:latin typeface="MS ゴシック"/>
              </a:rPr>
              <a:t>無効な応答</a:t>
            </a:r>
          </a:p>
          <a:p>
            <a:r>
              <a:rPr lang="ja-JP" altLang="en-US" sz="1400" dirty="0">
                <a:latin typeface="MS ゴシック"/>
              </a:rPr>
              <a:t>  </a:t>
            </a:r>
            <a:r>
              <a:rPr lang="en-US" altLang="ja-JP" sz="1400" dirty="0">
                <a:latin typeface="MS ゴシック"/>
              </a:rPr>
              <a:t>}</a:t>
            </a:r>
          </a:p>
          <a:p>
            <a:endParaRPr lang="en-US" altLang="ja-JP" sz="1400" dirty="0">
              <a:latin typeface="MS ゴシック"/>
            </a:endParaRPr>
          </a:p>
          <a:p>
            <a:r>
              <a:rPr lang="en-US" altLang="ja-JP" sz="1400" dirty="0">
                <a:latin typeface="MS ゴシック"/>
              </a:rPr>
              <a:t>  // --- PPM </a:t>
            </a:r>
            <a:r>
              <a:rPr lang="ja-JP" altLang="en-US" sz="1400" dirty="0">
                <a:latin typeface="MS ゴシック"/>
              </a:rPr>
              <a:t>計算 </a:t>
            </a:r>
            <a:r>
              <a:rPr lang="en-US" altLang="ja-JP" sz="1400" dirty="0">
                <a:latin typeface="MS ゴシック"/>
              </a:rPr>
              <a:t>---</a:t>
            </a:r>
          </a:p>
          <a:p>
            <a:r>
              <a:rPr lang="en-US" altLang="ja-JP" sz="1400" dirty="0">
                <a:latin typeface="MS ゴシック"/>
              </a:rPr>
              <a:t>  int ppm = (int)resp[2] * 256 + (int)resp[3];</a:t>
            </a:r>
          </a:p>
          <a:p>
            <a:endParaRPr lang="en-US" altLang="ja-JP" sz="1400" dirty="0">
              <a:latin typeface="MS ゴシック"/>
            </a:endParaRPr>
          </a:p>
          <a:p>
            <a:r>
              <a:rPr lang="en-US" altLang="ja-JP" sz="1400" dirty="0">
                <a:latin typeface="MS ゴシック"/>
              </a:rPr>
              <a:t>  // </a:t>
            </a:r>
            <a:r>
              <a:rPr lang="ja-JP" altLang="en-US" sz="1400" dirty="0">
                <a:latin typeface="MS ゴシック"/>
              </a:rPr>
              <a:t>チェックサム確認（任意）</a:t>
            </a:r>
          </a:p>
          <a:p>
            <a:r>
              <a:rPr lang="ja-JP" altLang="en-US" sz="1400" dirty="0">
                <a:latin typeface="MS ゴシック"/>
              </a:rPr>
              <a:t>  </a:t>
            </a:r>
            <a:r>
              <a:rPr lang="en-US" altLang="ja-JP" sz="1400" dirty="0">
                <a:latin typeface="MS ゴシック"/>
              </a:rPr>
              <a:t>uint8_t sum = 0;</a:t>
            </a:r>
          </a:p>
          <a:p>
            <a:r>
              <a:rPr lang="en-US" altLang="ja-JP" sz="1400" dirty="0">
                <a:latin typeface="MS ゴシック"/>
              </a:rPr>
              <a:t>  for (int </a:t>
            </a:r>
            <a:r>
              <a:rPr lang="en-US" altLang="ja-JP" sz="1400" dirty="0" err="1">
                <a:latin typeface="MS ゴシック"/>
              </a:rPr>
              <a:t>i</a:t>
            </a:r>
            <a:r>
              <a:rPr lang="en-US" altLang="ja-JP" sz="1400" dirty="0">
                <a:latin typeface="MS ゴシック"/>
              </a:rPr>
              <a:t> = 1; </a:t>
            </a:r>
            <a:r>
              <a:rPr lang="en-US" altLang="ja-JP" sz="1400" dirty="0" err="1">
                <a:latin typeface="MS ゴシック"/>
              </a:rPr>
              <a:t>i</a:t>
            </a:r>
            <a:r>
              <a:rPr lang="en-US" altLang="ja-JP" sz="1400" dirty="0">
                <a:latin typeface="MS ゴシック"/>
              </a:rPr>
              <a:t> &lt; 8; ++</a:t>
            </a:r>
            <a:r>
              <a:rPr lang="en-US" altLang="ja-JP" sz="1400" dirty="0" err="1">
                <a:latin typeface="MS ゴシック"/>
              </a:rPr>
              <a:t>i</a:t>
            </a:r>
            <a:r>
              <a:rPr lang="en-US" altLang="ja-JP" sz="1400" dirty="0">
                <a:latin typeface="MS ゴシック"/>
              </a:rPr>
              <a:t>) sum += resp[</a:t>
            </a:r>
            <a:r>
              <a:rPr lang="en-US" altLang="ja-JP" sz="1400" dirty="0" err="1">
                <a:latin typeface="MS ゴシック"/>
              </a:rPr>
              <a:t>i</a:t>
            </a:r>
            <a:r>
              <a:rPr lang="en-US" altLang="ja-JP" sz="1400" dirty="0">
                <a:latin typeface="MS ゴシック"/>
              </a:rPr>
              <a:t>];</a:t>
            </a:r>
          </a:p>
          <a:p>
            <a:r>
              <a:rPr lang="en-US" altLang="ja-JP" sz="1400" dirty="0">
                <a:latin typeface="MS ゴシック"/>
              </a:rPr>
              <a:t>  uint8_t checksum = 0xFF - sum + 1;</a:t>
            </a:r>
          </a:p>
          <a:p>
            <a:r>
              <a:rPr lang="en-US" altLang="ja-JP" sz="1400" dirty="0">
                <a:latin typeface="MS ゴシック"/>
              </a:rPr>
              <a:t>  if (checksum != resp[8]) {</a:t>
            </a:r>
          </a:p>
          <a:p>
            <a:r>
              <a:rPr lang="en-US" altLang="ja-JP" sz="1400" dirty="0">
                <a:latin typeface="MS ゴシック"/>
              </a:rPr>
              <a:t>    // return -3; // </a:t>
            </a:r>
            <a:r>
              <a:rPr lang="ja-JP" altLang="en-US" sz="1400" dirty="0">
                <a:latin typeface="MS ゴシック"/>
              </a:rPr>
              <a:t>厳密にチェックしたい場合はコメントアウト解除</a:t>
            </a:r>
          </a:p>
          <a:p>
            <a:r>
              <a:rPr lang="ja-JP" altLang="en-US" sz="1400" dirty="0">
                <a:latin typeface="MS ゴシック"/>
              </a:rPr>
              <a:t>  </a:t>
            </a:r>
            <a:r>
              <a:rPr lang="en-US" altLang="ja-JP" sz="1400" dirty="0">
                <a:latin typeface="MS ゴシック"/>
              </a:rPr>
              <a:t>}</a:t>
            </a:r>
          </a:p>
          <a:p>
            <a:endParaRPr lang="en-US" altLang="ja-JP" sz="1400" dirty="0">
              <a:latin typeface="MS ゴシック"/>
            </a:endParaRPr>
          </a:p>
          <a:p>
            <a:r>
              <a:rPr lang="en-US" altLang="ja-JP" sz="1400" dirty="0">
                <a:latin typeface="MS ゴシック"/>
              </a:rPr>
              <a:t>  return ppm;</a:t>
            </a:r>
          </a:p>
          <a:p>
            <a:r>
              <a:rPr lang="en-US" altLang="ja-JP" sz="1400" dirty="0">
                <a:latin typeface="MS ゴシック"/>
              </a:rPr>
              <a:t>}</a:t>
            </a:r>
          </a:p>
        </p:txBody>
      </p:sp>
    </p:spTree>
    <p:extLst>
      <p:ext uri="{BB962C8B-B14F-4D97-AF65-F5344CB8AC3E}">
        <p14:creationId xmlns:p14="http://schemas.microsoft.com/office/powerpoint/2010/main" val="577565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8DFBE-1F7D-FAF0-9A42-F1A6AEDACD1B}"/>
            </a:ext>
          </a:extLst>
        </p:cNvPr>
        <p:cNvGrpSpPr/>
        <p:nvPr/>
      </p:nvGrpSpPr>
      <p:grpSpPr>
        <a:xfrm>
          <a:off x="0" y="0"/>
          <a:ext cx="0" cy="0"/>
          <a:chOff x="0" y="0"/>
          <a:chExt cx="0" cy="0"/>
        </a:xfrm>
      </p:grpSpPr>
      <p:sp>
        <p:nvSpPr>
          <p:cNvPr id="4" name="コンテンツ プレースホルダー 2">
            <a:extLst>
              <a:ext uri="{FF2B5EF4-FFF2-40B4-BE49-F238E27FC236}">
                <a16:creationId xmlns:a16="http://schemas.microsoft.com/office/drawing/2014/main" id="{1997712A-848B-CF34-C49E-B0E1B6B23144}"/>
              </a:ext>
            </a:extLst>
          </p:cNvPr>
          <p:cNvSpPr txBox="1">
            <a:spLocks/>
          </p:cNvSpPr>
          <p:nvPr/>
        </p:nvSpPr>
        <p:spPr>
          <a:xfrm>
            <a:off x="246346" y="139238"/>
            <a:ext cx="5760000"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1800" dirty="0">
                <a:solidFill>
                  <a:srgbClr val="FFFF00"/>
                </a:solidFill>
              </a:rPr>
              <a:t>Arduino</a:t>
            </a:r>
            <a:r>
              <a:rPr lang="ja-JP" altLang="en-US" sz="1800" dirty="0">
                <a:solidFill>
                  <a:srgbClr val="FFFF00"/>
                </a:solidFill>
              </a:rPr>
              <a:t> </a:t>
            </a:r>
            <a:r>
              <a:rPr lang="en-US" altLang="ja-JP" sz="1800" dirty="0">
                <a:solidFill>
                  <a:srgbClr val="FFFF00"/>
                </a:solidFill>
              </a:rPr>
              <a:t>UNO</a:t>
            </a:r>
            <a:r>
              <a:rPr lang="ja-JP" altLang="en-US" sz="1800" dirty="0">
                <a:solidFill>
                  <a:srgbClr val="FFFF00"/>
                </a:solidFill>
              </a:rPr>
              <a:t>と</a:t>
            </a:r>
            <a:r>
              <a:rPr lang="en-US" altLang="ja-JP" sz="1800" dirty="0">
                <a:solidFill>
                  <a:srgbClr val="FFFF00"/>
                </a:solidFill>
              </a:rPr>
              <a:t>MH-Z19E</a:t>
            </a:r>
            <a:r>
              <a:rPr lang="ja-JP" altLang="en-US" sz="1800" dirty="0">
                <a:solidFill>
                  <a:srgbClr val="FFFF00"/>
                </a:solidFill>
              </a:rPr>
              <a:t>の接続：ソース③</a:t>
            </a:r>
          </a:p>
        </p:txBody>
      </p:sp>
      <p:sp>
        <p:nvSpPr>
          <p:cNvPr id="5" name="テキスト ボックス 4">
            <a:extLst>
              <a:ext uri="{FF2B5EF4-FFF2-40B4-BE49-F238E27FC236}">
                <a16:creationId xmlns:a16="http://schemas.microsoft.com/office/drawing/2014/main" id="{DB83EA6D-ED70-C6B1-8E51-F790E61C2A8D}"/>
              </a:ext>
            </a:extLst>
          </p:cNvPr>
          <p:cNvSpPr txBox="1"/>
          <p:nvPr/>
        </p:nvSpPr>
        <p:spPr>
          <a:xfrm>
            <a:off x="168525" y="694496"/>
            <a:ext cx="5843169" cy="3539430"/>
          </a:xfrm>
          <a:prstGeom prst="rect">
            <a:avLst/>
          </a:prstGeom>
          <a:noFill/>
          <a:ln w="19050">
            <a:solidFill>
              <a:schemeClr val="accent1"/>
            </a:solidFill>
            <a:prstDash val="sysDash"/>
          </a:ln>
        </p:spPr>
        <p:txBody>
          <a:bodyPr wrap="square">
            <a:spAutoFit/>
          </a:bodyPr>
          <a:lstStyle/>
          <a:p>
            <a:r>
              <a:rPr lang="en-US" altLang="ja-JP" sz="1400" dirty="0">
                <a:latin typeface="MS ゴシック"/>
              </a:rPr>
              <a:t>void loop() {</a:t>
            </a:r>
          </a:p>
          <a:p>
            <a:r>
              <a:rPr lang="en-US" altLang="ja-JP" sz="1400" dirty="0">
                <a:latin typeface="MS ゴシック"/>
              </a:rPr>
              <a:t>  int co2 = readCO2();</a:t>
            </a:r>
          </a:p>
          <a:p>
            <a:r>
              <a:rPr lang="en-US" altLang="ja-JP" sz="1400" dirty="0">
                <a:latin typeface="MS ゴシック"/>
              </a:rPr>
              <a:t>  if (co2 &gt;= 0) {</a:t>
            </a:r>
          </a:p>
          <a:p>
            <a:r>
              <a:rPr lang="en-US" altLang="ja-JP" sz="1400" dirty="0">
                <a:latin typeface="MS ゴシック"/>
              </a:rPr>
              <a:t>    </a:t>
            </a:r>
            <a:r>
              <a:rPr lang="en-US" altLang="ja-JP" sz="1400" dirty="0" err="1">
                <a:latin typeface="MS ゴシック"/>
              </a:rPr>
              <a:t>Serial.print</a:t>
            </a:r>
            <a:r>
              <a:rPr lang="en-US" altLang="ja-JP" sz="1400" dirty="0">
                <a:latin typeface="MS ゴシック"/>
              </a:rPr>
              <a:t>("CO2: ");</a:t>
            </a:r>
          </a:p>
          <a:p>
            <a:r>
              <a:rPr lang="en-US" altLang="ja-JP" sz="1400" dirty="0">
                <a:latin typeface="MS ゴシック"/>
              </a:rPr>
              <a:t>    </a:t>
            </a:r>
            <a:r>
              <a:rPr lang="en-US" altLang="ja-JP" sz="1400" dirty="0" err="1">
                <a:latin typeface="MS ゴシック"/>
              </a:rPr>
              <a:t>Serial.print</a:t>
            </a:r>
            <a:r>
              <a:rPr lang="en-US" altLang="ja-JP" sz="1400" dirty="0">
                <a:latin typeface="MS ゴシック"/>
              </a:rPr>
              <a:t>(co2);</a:t>
            </a:r>
          </a:p>
          <a:p>
            <a:r>
              <a:rPr lang="en-US" altLang="ja-JP" sz="1400" dirty="0">
                <a:latin typeface="MS ゴシック"/>
              </a:rPr>
              <a:t>    </a:t>
            </a:r>
            <a:r>
              <a:rPr lang="en-US" altLang="ja-JP" sz="1400" dirty="0" err="1">
                <a:latin typeface="MS ゴシック"/>
              </a:rPr>
              <a:t>Serial.println</a:t>
            </a:r>
            <a:r>
              <a:rPr lang="en-US" altLang="ja-JP" sz="1400" dirty="0">
                <a:latin typeface="MS ゴシック"/>
              </a:rPr>
              <a:t>(" ppm");</a:t>
            </a:r>
          </a:p>
          <a:p>
            <a:r>
              <a:rPr lang="en-US" altLang="ja-JP" sz="1400" dirty="0">
                <a:latin typeface="MS ゴシック"/>
              </a:rPr>
              <a:t>  } else if (co2 == -1) {</a:t>
            </a:r>
          </a:p>
          <a:p>
            <a:r>
              <a:rPr lang="en-US" altLang="ja-JP" sz="1400" dirty="0">
                <a:latin typeface="MS ゴシック"/>
              </a:rPr>
              <a:t>    </a:t>
            </a:r>
            <a:r>
              <a:rPr lang="en-US" altLang="ja-JP" sz="1400" dirty="0" err="1">
                <a:latin typeface="MS ゴシック"/>
              </a:rPr>
              <a:t>Serial.println</a:t>
            </a:r>
            <a:r>
              <a:rPr lang="en-US" altLang="ja-JP" sz="1400" dirty="0">
                <a:latin typeface="MS ゴシック"/>
              </a:rPr>
              <a:t>("Timeout reading sensor");</a:t>
            </a:r>
          </a:p>
          <a:p>
            <a:r>
              <a:rPr lang="en-US" altLang="ja-JP" sz="1400" dirty="0">
                <a:latin typeface="MS ゴシック"/>
              </a:rPr>
              <a:t>  } else if (co2 == -2) {</a:t>
            </a:r>
          </a:p>
          <a:p>
            <a:r>
              <a:rPr lang="en-US" altLang="ja-JP" sz="1400" dirty="0">
                <a:latin typeface="MS ゴシック"/>
              </a:rPr>
              <a:t>    </a:t>
            </a:r>
            <a:r>
              <a:rPr lang="en-US" altLang="ja-JP" sz="1400" dirty="0" err="1">
                <a:latin typeface="MS ゴシック"/>
              </a:rPr>
              <a:t>Serial.println</a:t>
            </a:r>
            <a:r>
              <a:rPr lang="en-US" altLang="ja-JP" sz="1400" dirty="0">
                <a:latin typeface="MS ゴシック"/>
              </a:rPr>
              <a:t>("Invalid response");</a:t>
            </a:r>
          </a:p>
          <a:p>
            <a:r>
              <a:rPr lang="en-US" altLang="ja-JP" sz="1400" dirty="0">
                <a:latin typeface="MS ゴシック"/>
              </a:rPr>
              <a:t>  } else {</a:t>
            </a:r>
          </a:p>
          <a:p>
            <a:r>
              <a:rPr lang="en-US" altLang="ja-JP" sz="1400" dirty="0">
                <a:latin typeface="MS ゴシック"/>
              </a:rPr>
              <a:t>    </a:t>
            </a:r>
            <a:r>
              <a:rPr lang="en-US" altLang="ja-JP" sz="1400" dirty="0" err="1">
                <a:latin typeface="MS ゴシック"/>
              </a:rPr>
              <a:t>Serial.println</a:t>
            </a:r>
            <a:r>
              <a:rPr lang="en-US" altLang="ja-JP" sz="1400" dirty="0">
                <a:latin typeface="MS ゴシック"/>
              </a:rPr>
              <a:t>("Error");</a:t>
            </a:r>
          </a:p>
          <a:p>
            <a:r>
              <a:rPr lang="en-US" altLang="ja-JP" sz="1400" dirty="0">
                <a:latin typeface="MS ゴシック"/>
              </a:rPr>
              <a:t>  }</a:t>
            </a:r>
          </a:p>
          <a:p>
            <a:endParaRPr lang="en-US" altLang="ja-JP" sz="1400" dirty="0">
              <a:latin typeface="MS ゴシック"/>
            </a:endParaRPr>
          </a:p>
          <a:p>
            <a:r>
              <a:rPr lang="en-US" altLang="ja-JP" sz="1400" dirty="0">
                <a:latin typeface="MS ゴシック"/>
              </a:rPr>
              <a:t>  delay(3000); // 3</a:t>
            </a:r>
            <a:r>
              <a:rPr lang="ja-JP" altLang="en-US" sz="1400" dirty="0">
                <a:latin typeface="MS ゴシック"/>
              </a:rPr>
              <a:t>秒ごとに読み取り</a:t>
            </a:r>
          </a:p>
          <a:p>
            <a:r>
              <a:rPr lang="en-US" altLang="ja-JP" sz="1400" dirty="0">
                <a:latin typeface="MS ゴシック"/>
              </a:rPr>
              <a:t>}</a:t>
            </a:r>
          </a:p>
        </p:txBody>
      </p:sp>
    </p:spTree>
    <p:extLst>
      <p:ext uri="{BB962C8B-B14F-4D97-AF65-F5344CB8AC3E}">
        <p14:creationId xmlns:p14="http://schemas.microsoft.com/office/powerpoint/2010/main" val="294854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F679FD-02CB-D8E0-37D2-D9C3C9579447}"/>
              </a:ext>
            </a:extLst>
          </p:cNvPr>
          <p:cNvSpPr>
            <a:spLocks noGrp="1"/>
          </p:cNvSpPr>
          <p:nvPr>
            <p:ph type="title"/>
          </p:nvPr>
        </p:nvSpPr>
        <p:spPr/>
        <p:txBody>
          <a:bodyPr/>
          <a:lstStyle/>
          <a:p>
            <a:r>
              <a:rPr kumimoji="1" lang="ja-JP" altLang="en-US" dirty="0"/>
              <a:t>二酸化炭素センサ </a:t>
            </a:r>
            <a:r>
              <a:rPr kumimoji="1" lang="en-US" altLang="ja-JP" dirty="0"/>
              <a:t>MH-Z1E</a:t>
            </a:r>
            <a:r>
              <a:rPr kumimoji="1" lang="ja-JP" altLang="en-US" dirty="0"/>
              <a:t>の購入</a:t>
            </a:r>
          </a:p>
        </p:txBody>
      </p:sp>
      <p:pic>
        <p:nvPicPr>
          <p:cNvPr id="5" name="図 4">
            <a:extLst>
              <a:ext uri="{FF2B5EF4-FFF2-40B4-BE49-F238E27FC236}">
                <a16:creationId xmlns:a16="http://schemas.microsoft.com/office/drawing/2014/main" id="{D04F74F7-7EC5-44FA-D515-7196E000A135}"/>
              </a:ext>
            </a:extLst>
          </p:cNvPr>
          <p:cNvPicPr>
            <a:picLocks noChangeAspect="1"/>
          </p:cNvPicPr>
          <p:nvPr/>
        </p:nvPicPr>
        <p:blipFill>
          <a:blip r:embed="rId2"/>
          <a:stretch>
            <a:fillRect/>
          </a:stretch>
        </p:blipFill>
        <p:spPr>
          <a:xfrm>
            <a:off x="576672" y="1377863"/>
            <a:ext cx="5882583" cy="2907677"/>
          </a:xfrm>
          <a:prstGeom prst="rect">
            <a:avLst/>
          </a:prstGeom>
        </p:spPr>
      </p:pic>
      <p:pic>
        <p:nvPicPr>
          <p:cNvPr id="7" name="図 6">
            <a:extLst>
              <a:ext uri="{FF2B5EF4-FFF2-40B4-BE49-F238E27FC236}">
                <a16:creationId xmlns:a16="http://schemas.microsoft.com/office/drawing/2014/main" id="{0027180B-5E3A-AD3E-007E-1CCCEB03280D}"/>
              </a:ext>
            </a:extLst>
          </p:cNvPr>
          <p:cNvPicPr>
            <a:picLocks noChangeAspect="1"/>
          </p:cNvPicPr>
          <p:nvPr/>
        </p:nvPicPr>
        <p:blipFill>
          <a:blip r:embed="rId3"/>
          <a:stretch>
            <a:fillRect/>
          </a:stretch>
        </p:blipFill>
        <p:spPr>
          <a:xfrm>
            <a:off x="6720783" y="1377863"/>
            <a:ext cx="5178495" cy="4327742"/>
          </a:xfrm>
          <a:prstGeom prst="rect">
            <a:avLst/>
          </a:prstGeom>
        </p:spPr>
      </p:pic>
      <p:sp>
        <p:nvSpPr>
          <p:cNvPr id="8" name="コンテンツ プレースホルダー 2">
            <a:extLst>
              <a:ext uri="{FF2B5EF4-FFF2-40B4-BE49-F238E27FC236}">
                <a16:creationId xmlns:a16="http://schemas.microsoft.com/office/drawing/2014/main" id="{89999787-5FBB-1E0D-F840-75BAA0ACE33C}"/>
              </a:ext>
            </a:extLst>
          </p:cNvPr>
          <p:cNvSpPr txBox="1">
            <a:spLocks/>
          </p:cNvSpPr>
          <p:nvPr/>
        </p:nvSpPr>
        <p:spPr>
          <a:xfrm>
            <a:off x="596235" y="4648871"/>
            <a:ext cx="5863020" cy="1376148"/>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初めて知ったサイト電子工作ステーションの方が後発バージョンの製品で安かった</a:t>
            </a:r>
            <a:endParaRPr lang="en-US" altLang="ja-JP" sz="1800" dirty="0"/>
          </a:p>
          <a:p>
            <a:pPr marL="0" indent="0" algn="ctr">
              <a:buFont typeface="Arial" panose="020B0604020202020204" pitchFamily="34" charset="0"/>
              <a:buNone/>
            </a:pPr>
            <a:r>
              <a:rPr lang="en-US" altLang="ja-JP" sz="1800" dirty="0" err="1"/>
              <a:t>DigiKey</a:t>
            </a:r>
            <a:r>
              <a:rPr lang="ja-JP" altLang="en-US" sz="1800" dirty="0"/>
              <a:t>など海外サイト以外にも安く部品が買えるサイトの選択肢があるのは良い</a:t>
            </a:r>
            <a:endParaRPr lang="en-US" altLang="ja-JP" sz="1800" dirty="0"/>
          </a:p>
        </p:txBody>
      </p:sp>
      <p:sp>
        <p:nvSpPr>
          <p:cNvPr id="9" name="正方形/長方形 8">
            <a:extLst>
              <a:ext uri="{FF2B5EF4-FFF2-40B4-BE49-F238E27FC236}">
                <a16:creationId xmlns:a16="http://schemas.microsoft.com/office/drawing/2014/main" id="{26CB219E-2CE9-3A04-5227-DB666CBF6FB4}"/>
              </a:ext>
            </a:extLst>
          </p:cNvPr>
          <p:cNvSpPr/>
          <p:nvPr/>
        </p:nvSpPr>
        <p:spPr>
          <a:xfrm>
            <a:off x="10665245" y="3560229"/>
            <a:ext cx="1299776" cy="2208272"/>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0" name="正方形/長方形 9">
            <a:extLst>
              <a:ext uri="{FF2B5EF4-FFF2-40B4-BE49-F238E27FC236}">
                <a16:creationId xmlns:a16="http://schemas.microsoft.com/office/drawing/2014/main" id="{5DFAA80B-F550-232C-D744-72338C4460E0}"/>
              </a:ext>
            </a:extLst>
          </p:cNvPr>
          <p:cNvSpPr/>
          <p:nvPr/>
        </p:nvSpPr>
        <p:spPr>
          <a:xfrm>
            <a:off x="5506207" y="3050794"/>
            <a:ext cx="1059964" cy="305249"/>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Tree>
    <p:extLst>
      <p:ext uri="{BB962C8B-B14F-4D97-AF65-F5344CB8AC3E}">
        <p14:creationId xmlns:p14="http://schemas.microsoft.com/office/powerpoint/2010/main" val="38272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15015540-173B-6B19-3262-AC4BC870B0B1}"/>
              </a:ext>
            </a:extLst>
          </p:cNvPr>
          <p:cNvPicPr>
            <a:picLocks noChangeAspect="1"/>
          </p:cNvPicPr>
          <p:nvPr/>
        </p:nvPicPr>
        <p:blipFill>
          <a:blip r:embed="rId2"/>
          <a:stretch>
            <a:fillRect/>
          </a:stretch>
        </p:blipFill>
        <p:spPr>
          <a:xfrm>
            <a:off x="7704307" y="3486887"/>
            <a:ext cx="4023084" cy="1552911"/>
          </a:xfrm>
          <a:prstGeom prst="rect">
            <a:avLst/>
          </a:prstGeom>
        </p:spPr>
      </p:pic>
      <p:sp>
        <p:nvSpPr>
          <p:cNvPr id="2" name="タイトル 1">
            <a:extLst>
              <a:ext uri="{FF2B5EF4-FFF2-40B4-BE49-F238E27FC236}">
                <a16:creationId xmlns:a16="http://schemas.microsoft.com/office/drawing/2014/main" id="{0D16BEB2-2E4F-562A-2517-4B5650DE0D1C}"/>
              </a:ext>
            </a:extLst>
          </p:cNvPr>
          <p:cNvSpPr>
            <a:spLocks noGrp="1"/>
          </p:cNvSpPr>
          <p:nvPr>
            <p:ph type="title"/>
          </p:nvPr>
        </p:nvSpPr>
        <p:spPr/>
        <p:txBody>
          <a:bodyPr/>
          <a:lstStyle/>
          <a:p>
            <a:r>
              <a:rPr lang="en-US" altLang="ja-JP" dirty="0"/>
              <a:t>MH-Z1E</a:t>
            </a:r>
            <a:r>
              <a:rPr lang="ja-JP" altLang="en-US" dirty="0"/>
              <a:t>の</a:t>
            </a:r>
            <a:r>
              <a:rPr kumimoji="1" lang="ja-JP" altLang="en-US" dirty="0"/>
              <a:t>データシートの情報</a:t>
            </a:r>
          </a:p>
        </p:txBody>
      </p:sp>
      <p:pic>
        <p:nvPicPr>
          <p:cNvPr id="5" name="図 4">
            <a:extLst>
              <a:ext uri="{FF2B5EF4-FFF2-40B4-BE49-F238E27FC236}">
                <a16:creationId xmlns:a16="http://schemas.microsoft.com/office/drawing/2014/main" id="{8B6B60A3-C340-BD69-245A-C1C245F35E39}"/>
              </a:ext>
            </a:extLst>
          </p:cNvPr>
          <p:cNvPicPr>
            <a:picLocks noChangeAspect="1"/>
          </p:cNvPicPr>
          <p:nvPr/>
        </p:nvPicPr>
        <p:blipFill>
          <a:blip r:embed="rId3"/>
          <a:stretch>
            <a:fillRect/>
          </a:stretch>
        </p:blipFill>
        <p:spPr>
          <a:xfrm>
            <a:off x="1089763" y="2555155"/>
            <a:ext cx="6474635" cy="4129107"/>
          </a:xfrm>
          <a:prstGeom prst="rect">
            <a:avLst/>
          </a:prstGeom>
        </p:spPr>
      </p:pic>
      <p:sp>
        <p:nvSpPr>
          <p:cNvPr id="6" name="正方形/長方形 5">
            <a:extLst>
              <a:ext uri="{FF2B5EF4-FFF2-40B4-BE49-F238E27FC236}">
                <a16:creationId xmlns:a16="http://schemas.microsoft.com/office/drawing/2014/main" id="{53A77891-EF13-5A22-65D4-15376BEC7755}"/>
              </a:ext>
            </a:extLst>
          </p:cNvPr>
          <p:cNvSpPr/>
          <p:nvPr/>
        </p:nvSpPr>
        <p:spPr>
          <a:xfrm>
            <a:off x="1405157" y="3204352"/>
            <a:ext cx="3397253" cy="21746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7" name="正方形/長方形 6">
            <a:extLst>
              <a:ext uri="{FF2B5EF4-FFF2-40B4-BE49-F238E27FC236}">
                <a16:creationId xmlns:a16="http://schemas.microsoft.com/office/drawing/2014/main" id="{3DA26D42-3F6D-E2D4-165E-962DCD6FD4D8}"/>
              </a:ext>
            </a:extLst>
          </p:cNvPr>
          <p:cNvSpPr/>
          <p:nvPr/>
        </p:nvSpPr>
        <p:spPr>
          <a:xfrm>
            <a:off x="1405157" y="3486887"/>
            <a:ext cx="3397253" cy="21746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8" name="正方形/長方形 7">
            <a:extLst>
              <a:ext uri="{FF2B5EF4-FFF2-40B4-BE49-F238E27FC236}">
                <a16:creationId xmlns:a16="http://schemas.microsoft.com/office/drawing/2014/main" id="{0CFE6B6E-E802-7532-228A-9E25D485785F}"/>
              </a:ext>
            </a:extLst>
          </p:cNvPr>
          <p:cNvSpPr/>
          <p:nvPr/>
        </p:nvSpPr>
        <p:spPr>
          <a:xfrm>
            <a:off x="1405157" y="5085574"/>
            <a:ext cx="3397253" cy="21746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9" name="正方形/長方形 8">
            <a:extLst>
              <a:ext uri="{FF2B5EF4-FFF2-40B4-BE49-F238E27FC236}">
                <a16:creationId xmlns:a16="http://schemas.microsoft.com/office/drawing/2014/main" id="{0F38C3BE-68D7-184B-A08F-AF393091C3C3}"/>
              </a:ext>
            </a:extLst>
          </p:cNvPr>
          <p:cNvSpPr/>
          <p:nvPr/>
        </p:nvSpPr>
        <p:spPr>
          <a:xfrm>
            <a:off x="1405157" y="5368109"/>
            <a:ext cx="3397253" cy="21746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1" name="テキスト ボックス 10">
            <a:extLst>
              <a:ext uri="{FF2B5EF4-FFF2-40B4-BE49-F238E27FC236}">
                <a16:creationId xmlns:a16="http://schemas.microsoft.com/office/drawing/2014/main" id="{BB2F1532-332C-8B1E-24CD-B57A2F0ACBE7}"/>
              </a:ext>
            </a:extLst>
          </p:cNvPr>
          <p:cNvSpPr txBox="1"/>
          <p:nvPr/>
        </p:nvSpPr>
        <p:spPr>
          <a:xfrm>
            <a:off x="1405157" y="1484425"/>
            <a:ext cx="7693768" cy="369332"/>
          </a:xfrm>
          <a:prstGeom prst="rect">
            <a:avLst/>
          </a:prstGeom>
          <a:noFill/>
        </p:spPr>
        <p:txBody>
          <a:bodyPr wrap="square">
            <a:spAutoFit/>
          </a:bodyPr>
          <a:lstStyle/>
          <a:p>
            <a:r>
              <a:rPr lang="ja-JP" altLang="en-US" dirty="0"/>
              <a:t>https://www.winsen-sensor.com/sensors/co2-sensor/mh-z19</a:t>
            </a:r>
            <a:r>
              <a:rPr lang="en-US" altLang="ja-JP" dirty="0"/>
              <a:t>c</a:t>
            </a:r>
            <a:r>
              <a:rPr lang="ja-JP" altLang="en-US" dirty="0"/>
              <a:t>.html</a:t>
            </a:r>
          </a:p>
        </p:txBody>
      </p:sp>
      <p:sp>
        <p:nvSpPr>
          <p:cNvPr id="14" name="正方形/長方形 13">
            <a:extLst>
              <a:ext uri="{FF2B5EF4-FFF2-40B4-BE49-F238E27FC236}">
                <a16:creationId xmlns:a16="http://schemas.microsoft.com/office/drawing/2014/main" id="{BBAB452B-3E99-D678-3BEF-9FAB781BEEC0}"/>
              </a:ext>
            </a:extLst>
          </p:cNvPr>
          <p:cNvSpPr/>
          <p:nvPr/>
        </p:nvSpPr>
        <p:spPr>
          <a:xfrm>
            <a:off x="10044286" y="4464863"/>
            <a:ext cx="772872" cy="289837"/>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5" name="コンテンツ プレースホルダー 2">
            <a:extLst>
              <a:ext uri="{FF2B5EF4-FFF2-40B4-BE49-F238E27FC236}">
                <a16:creationId xmlns:a16="http://schemas.microsoft.com/office/drawing/2014/main" id="{F726B4DF-0791-B45F-84D8-43AA973C9561}"/>
              </a:ext>
            </a:extLst>
          </p:cNvPr>
          <p:cNvSpPr txBox="1">
            <a:spLocks/>
          </p:cNvSpPr>
          <p:nvPr/>
        </p:nvSpPr>
        <p:spPr>
          <a:xfrm>
            <a:off x="7840881" y="5266939"/>
            <a:ext cx="4161232" cy="93147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a:t>DATASHEET</a:t>
            </a:r>
            <a:r>
              <a:rPr lang="ja-JP" altLang="en-US" sz="1800" dirty="0"/>
              <a:t>をクリックしてダウンロード</a:t>
            </a:r>
            <a:endParaRPr lang="en-US" altLang="ja-JP" sz="1800" dirty="0"/>
          </a:p>
        </p:txBody>
      </p:sp>
      <p:sp>
        <p:nvSpPr>
          <p:cNvPr id="20" name="テキスト ボックス 19">
            <a:extLst>
              <a:ext uri="{FF2B5EF4-FFF2-40B4-BE49-F238E27FC236}">
                <a16:creationId xmlns:a16="http://schemas.microsoft.com/office/drawing/2014/main" id="{8E91E113-EB24-76FC-D1D4-6029295369B4}"/>
              </a:ext>
            </a:extLst>
          </p:cNvPr>
          <p:cNvSpPr txBox="1"/>
          <p:nvPr/>
        </p:nvSpPr>
        <p:spPr>
          <a:xfrm>
            <a:off x="1405157" y="1934674"/>
            <a:ext cx="7693768" cy="369332"/>
          </a:xfrm>
          <a:prstGeom prst="rect">
            <a:avLst/>
          </a:prstGeom>
          <a:noFill/>
        </p:spPr>
        <p:txBody>
          <a:bodyPr wrap="square">
            <a:spAutoFit/>
          </a:bodyPr>
          <a:lstStyle/>
          <a:p>
            <a:r>
              <a:rPr lang="ja-JP" altLang="en-US" dirty="0"/>
              <a:t>https://www.winsen-sensor.com/sensors/co2-sensor/mh-z19</a:t>
            </a:r>
            <a:r>
              <a:rPr lang="en-US" altLang="ja-JP" dirty="0"/>
              <a:t>e</a:t>
            </a:r>
            <a:r>
              <a:rPr lang="ja-JP" altLang="en-US" dirty="0"/>
              <a:t>.html</a:t>
            </a:r>
          </a:p>
        </p:txBody>
      </p:sp>
      <p:sp>
        <p:nvSpPr>
          <p:cNvPr id="21" name="コンテンツ プレースホルダー 2">
            <a:extLst>
              <a:ext uri="{FF2B5EF4-FFF2-40B4-BE49-F238E27FC236}">
                <a16:creationId xmlns:a16="http://schemas.microsoft.com/office/drawing/2014/main" id="{5D3EE3CC-B625-31E6-434F-37DA0CF6C861}"/>
              </a:ext>
            </a:extLst>
          </p:cNvPr>
          <p:cNvSpPr txBox="1">
            <a:spLocks/>
          </p:cNvSpPr>
          <p:nvPr/>
        </p:nvSpPr>
        <p:spPr>
          <a:xfrm>
            <a:off x="7840881" y="2384922"/>
            <a:ext cx="4161232" cy="874823"/>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なぜか、</a:t>
            </a:r>
            <a:r>
              <a:rPr lang="en-US" altLang="ja-JP" sz="1800" dirty="0"/>
              <a:t>z19c</a:t>
            </a:r>
            <a:r>
              <a:rPr lang="ja-JP" altLang="en-US" sz="1800" dirty="0"/>
              <a:t>の方でないと、電文や計算式が載っていない？</a:t>
            </a:r>
            <a:endParaRPr lang="en-US" altLang="ja-JP" sz="1800" dirty="0"/>
          </a:p>
        </p:txBody>
      </p:sp>
    </p:spTree>
    <p:extLst>
      <p:ext uri="{BB962C8B-B14F-4D97-AF65-F5344CB8AC3E}">
        <p14:creationId xmlns:p14="http://schemas.microsoft.com/office/powerpoint/2010/main" val="201507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8CDAD7-4821-62C5-AF93-F168C18D14EC}"/>
              </a:ext>
            </a:extLst>
          </p:cNvPr>
          <p:cNvSpPr>
            <a:spLocks noGrp="1"/>
          </p:cNvSpPr>
          <p:nvPr>
            <p:ph type="title"/>
          </p:nvPr>
        </p:nvSpPr>
        <p:spPr/>
        <p:txBody>
          <a:bodyPr/>
          <a:lstStyle/>
          <a:p>
            <a:r>
              <a:rPr lang="en-US" altLang="ja-JP" dirty="0"/>
              <a:t>MH-Z1E</a:t>
            </a:r>
            <a:r>
              <a:rPr lang="ja-JP" altLang="en-US" dirty="0"/>
              <a:t>の</a:t>
            </a:r>
            <a:r>
              <a:rPr kumimoji="1" lang="ja-JP" altLang="en-US" dirty="0"/>
              <a:t>データシートの情報</a:t>
            </a:r>
          </a:p>
        </p:txBody>
      </p:sp>
      <p:pic>
        <p:nvPicPr>
          <p:cNvPr id="7" name="図 6">
            <a:extLst>
              <a:ext uri="{FF2B5EF4-FFF2-40B4-BE49-F238E27FC236}">
                <a16:creationId xmlns:a16="http://schemas.microsoft.com/office/drawing/2014/main" id="{BD0300C2-5403-6AFA-3D9D-36A32FD551B9}"/>
              </a:ext>
            </a:extLst>
          </p:cNvPr>
          <p:cNvPicPr>
            <a:picLocks noChangeAspect="1"/>
          </p:cNvPicPr>
          <p:nvPr/>
        </p:nvPicPr>
        <p:blipFill>
          <a:blip r:embed="rId2"/>
          <a:stretch>
            <a:fillRect/>
          </a:stretch>
        </p:blipFill>
        <p:spPr>
          <a:xfrm>
            <a:off x="838200" y="1401663"/>
            <a:ext cx="7262641" cy="3395805"/>
          </a:xfrm>
          <a:prstGeom prst="rect">
            <a:avLst/>
          </a:prstGeom>
        </p:spPr>
      </p:pic>
      <p:sp>
        <p:nvSpPr>
          <p:cNvPr id="3" name="正方形/長方形 2">
            <a:extLst>
              <a:ext uri="{FF2B5EF4-FFF2-40B4-BE49-F238E27FC236}">
                <a16:creationId xmlns:a16="http://schemas.microsoft.com/office/drawing/2014/main" id="{925A0AD3-5EEA-A88E-AC36-2CFBD3857B44}"/>
              </a:ext>
            </a:extLst>
          </p:cNvPr>
          <p:cNvSpPr/>
          <p:nvPr/>
        </p:nvSpPr>
        <p:spPr>
          <a:xfrm>
            <a:off x="2817048" y="3793786"/>
            <a:ext cx="538996" cy="300285"/>
          </a:xfrm>
          <a:prstGeom prst="rect">
            <a:avLst/>
          </a:prstGeom>
          <a:noFill/>
          <a:ln w="50800">
            <a:solidFill>
              <a:schemeClr val="accent4">
                <a:lumMod val="50000"/>
                <a:alpha val="2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b="1" dirty="0">
              <a:solidFill>
                <a:schemeClr val="accent6">
                  <a:lumMod val="75000"/>
                </a:schemeClr>
              </a:solidFill>
            </a:endParaRPr>
          </a:p>
        </p:txBody>
      </p:sp>
      <p:sp>
        <p:nvSpPr>
          <p:cNvPr id="4" name="テキスト ボックス 3">
            <a:extLst>
              <a:ext uri="{FF2B5EF4-FFF2-40B4-BE49-F238E27FC236}">
                <a16:creationId xmlns:a16="http://schemas.microsoft.com/office/drawing/2014/main" id="{5AA828A3-86B9-E3E7-D727-CDE1DBAF4526}"/>
              </a:ext>
            </a:extLst>
          </p:cNvPr>
          <p:cNvSpPr txBox="1"/>
          <p:nvPr/>
        </p:nvSpPr>
        <p:spPr>
          <a:xfrm>
            <a:off x="7811508" y="3786294"/>
            <a:ext cx="1915812" cy="307777"/>
          </a:xfrm>
          <a:prstGeom prst="rect">
            <a:avLst/>
          </a:prstGeom>
          <a:noFill/>
        </p:spPr>
        <p:txBody>
          <a:bodyPr wrap="square" rtlCol="0">
            <a:spAutoFit/>
          </a:bodyPr>
          <a:lstStyle/>
          <a:p>
            <a:pPr algn="ctr"/>
            <a:r>
              <a:rPr lang="ja-JP" altLang="en-US" sz="1400" b="1" dirty="0">
                <a:solidFill>
                  <a:schemeClr val="tx2">
                    <a:lumMod val="75000"/>
                    <a:lumOff val="25000"/>
                  </a:schemeClr>
                </a:solidFill>
              </a:rPr>
              <a:t>濃度</a:t>
            </a:r>
            <a:r>
              <a:rPr lang="en-US" altLang="ja-JP" sz="1400" b="1" dirty="0">
                <a:solidFill>
                  <a:schemeClr val="tx2">
                    <a:lumMod val="75000"/>
                    <a:lumOff val="25000"/>
                  </a:schemeClr>
                </a:solidFill>
              </a:rPr>
              <a:t>(</a:t>
            </a:r>
            <a:r>
              <a:rPr lang="ja-JP" altLang="en-US" sz="1400" b="1" dirty="0">
                <a:solidFill>
                  <a:schemeClr val="tx2">
                    <a:lumMod val="75000"/>
                    <a:lumOff val="25000"/>
                  </a:schemeClr>
                </a:solidFill>
              </a:rPr>
              <a:t>の取得</a:t>
            </a:r>
            <a:r>
              <a:rPr lang="en-US" altLang="ja-JP" sz="1400" b="1" dirty="0">
                <a:solidFill>
                  <a:schemeClr val="tx2">
                    <a:lumMod val="75000"/>
                    <a:lumOff val="25000"/>
                  </a:schemeClr>
                </a:solidFill>
              </a:rPr>
              <a:t>)</a:t>
            </a:r>
            <a:endParaRPr lang="ja-JP" altLang="en-US" sz="1400" b="1" dirty="0">
              <a:solidFill>
                <a:schemeClr val="tx2">
                  <a:lumMod val="75000"/>
                  <a:lumOff val="25000"/>
                </a:schemeClr>
              </a:solidFill>
            </a:endParaRPr>
          </a:p>
        </p:txBody>
      </p:sp>
      <p:sp>
        <p:nvSpPr>
          <p:cNvPr id="5" name="コンテンツ プレースホルダー 2">
            <a:extLst>
              <a:ext uri="{FF2B5EF4-FFF2-40B4-BE49-F238E27FC236}">
                <a16:creationId xmlns:a16="http://schemas.microsoft.com/office/drawing/2014/main" id="{F34C65A6-6E66-9FB0-D625-BBB0BF43CCAE}"/>
              </a:ext>
            </a:extLst>
          </p:cNvPr>
          <p:cNvSpPr txBox="1">
            <a:spLocks/>
          </p:cNvSpPr>
          <p:nvPr/>
        </p:nvSpPr>
        <p:spPr>
          <a:xfrm>
            <a:off x="5852420" y="5135622"/>
            <a:ext cx="4877189" cy="1004848"/>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ja-JP" altLang="en-US" sz="1800" dirty="0"/>
              <a:t>その他、</a:t>
            </a:r>
            <a:r>
              <a:rPr lang="en-US" altLang="ja-JP" sz="1800" dirty="0"/>
              <a:t>0x87</a:t>
            </a:r>
            <a:r>
              <a:rPr lang="ja-JP" altLang="en-US" sz="1800" dirty="0"/>
              <a:t>などキャリブレーションのコマンドもある様だが、今回まだ試せていない。</a:t>
            </a:r>
            <a:endParaRPr lang="en-US" altLang="ja-JP" sz="1800" dirty="0"/>
          </a:p>
        </p:txBody>
      </p:sp>
    </p:spTree>
    <p:extLst>
      <p:ext uri="{BB962C8B-B14F-4D97-AF65-F5344CB8AC3E}">
        <p14:creationId xmlns:p14="http://schemas.microsoft.com/office/powerpoint/2010/main" val="824582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1B4A4-589F-3ADC-3722-F1ACA27C56E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EC3F094-3B05-6EA3-9334-FD66FDA5F3DA}"/>
              </a:ext>
            </a:extLst>
          </p:cNvPr>
          <p:cNvSpPr>
            <a:spLocks noGrp="1"/>
          </p:cNvSpPr>
          <p:nvPr>
            <p:ph type="title"/>
          </p:nvPr>
        </p:nvSpPr>
        <p:spPr/>
        <p:txBody>
          <a:bodyPr/>
          <a:lstStyle/>
          <a:p>
            <a:r>
              <a:rPr kumimoji="1" lang="ja-JP" altLang="en-US" dirty="0"/>
              <a:t>データシートの情報</a:t>
            </a:r>
          </a:p>
        </p:txBody>
      </p:sp>
      <p:pic>
        <p:nvPicPr>
          <p:cNvPr id="4" name="図 3">
            <a:extLst>
              <a:ext uri="{FF2B5EF4-FFF2-40B4-BE49-F238E27FC236}">
                <a16:creationId xmlns:a16="http://schemas.microsoft.com/office/drawing/2014/main" id="{08C0D3D0-E452-F13A-35B8-C087AF8FCF3A}"/>
              </a:ext>
            </a:extLst>
          </p:cNvPr>
          <p:cNvPicPr>
            <a:picLocks noChangeAspect="1"/>
          </p:cNvPicPr>
          <p:nvPr/>
        </p:nvPicPr>
        <p:blipFill>
          <a:blip r:embed="rId2"/>
          <a:stretch>
            <a:fillRect/>
          </a:stretch>
        </p:blipFill>
        <p:spPr>
          <a:xfrm>
            <a:off x="1075796" y="1405190"/>
            <a:ext cx="8193463" cy="4600029"/>
          </a:xfrm>
          <a:prstGeom prst="rect">
            <a:avLst/>
          </a:prstGeom>
        </p:spPr>
      </p:pic>
      <p:sp>
        <p:nvSpPr>
          <p:cNvPr id="5" name="正方形/長方形 4">
            <a:extLst>
              <a:ext uri="{FF2B5EF4-FFF2-40B4-BE49-F238E27FC236}">
                <a16:creationId xmlns:a16="http://schemas.microsoft.com/office/drawing/2014/main" id="{B1255339-EF2E-2064-3E51-2F192C4A8DB2}"/>
              </a:ext>
            </a:extLst>
          </p:cNvPr>
          <p:cNvSpPr/>
          <p:nvPr/>
        </p:nvSpPr>
        <p:spPr>
          <a:xfrm>
            <a:off x="1075796" y="5593403"/>
            <a:ext cx="4096731" cy="411816"/>
          </a:xfrm>
          <a:prstGeom prst="rect">
            <a:avLst/>
          </a:prstGeom>
          <a:noFill/>
          <a:ln w="50800">
            <a:solidFill>
              <a:schemeClr val="accent5">
                <a:lumMod val="40000"/>
                <a:lumOff val="60000"/>
                <a:alpha val="5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6" name="テキスト ボックス 5">
            <a:extLst>
              <a:ext uri="{FF2B5EF4-FFF2-40B4-BE49-F238E27FC236}">
                <a16:creationId xmlns:a16="http://schemas.microsoft.com/office/drawing/2014/main" id="{5A1C55A2-DA30-DFE3-8124-4F6A1FCE59B7}"/>
              </a:ext>
            </a:extLst>
          </p:cNvPr>
          <p:cNvSpPr txBox="1"/>
          <p:nvPr/>
        </p:nvSpPr>
        <p:spPr>
          <a:xfrm>
            <a:off x="1595873" y="6185098"/>
            <a:ext cx="4114663" cy="307777"/>
          </a:xfrm>
          <a:prstGeom prst="rect">
            <a:avLst/>
          </a:prstGeom>
          <a:noFill/>
        </p:spPr>
        <p:txBody>
          <a:bodyPr wrap="square" rtlCol="0">
            <a:spAutoFit/>
          </a:bodyPr>
          <a:lstStyle/>
          <a:p>
            <a:pPr algn="ctr"/>
            <a:r>
              <a:rPr lang="ja-JP" altLang="en-US" sz="1400" b="1" dirty="0">
                <a:solidFill>
                  <a:srgbClr val="FF33CC"/>
                </a:solidFill>
              </a:rPr>
              <a:t>二酸化炭素濃度を求める式</a:t>
            </a:r>
          </a:p>
        </p:txBody>
      </p:sp>
      <p:sp>
        <p:nvSpPr>
          <p:cNvPr id="8" name="正方形/長方形 7">
            <a:extLst>
              <a:ext uri="{FF2B5EF4-FFF2-40B4-BE49-F238E27FC236}">
                <a16:creationId xmlns:a16="http://schemas.microsoft.com/office/drawing/2014/main" id="{FFF0C437-7453-AEA8-35A1-19A829F8D3E6}"/>
              </a:ext>
            </a:extLst>
          </p:cNvPr>
          <p:cNvSpPr/>
          <p:nvPr/>
        </p:nvSpPr>
        <p:spPr>
          <a:xfrm>
            <a:off x="3147788" y="4482038"/>
            <a:ext cx="821097" cy="272655"/>
          </a:xfrm>
          <a:prstGeom prst="rect">
            <a:avLst/>
          </a:prstGeom>
          <a:noFill/>
          <a:ln w="50800">
            <a:solidFill>
              <a:srgbClr val="00B05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9" name="正方形/長方形 8">
            <a:extLst>
              <a:ext uri="{FF2B5EF4-FFF2-40B4-BE49-F238E27FC236}">
                <a16:creationId xmlns:a16="http://schemas.microsoft.com/office/drawing/2014/main" id="{B7FD985F-2BC3-371D-9793-2C5AEA2221B5}"/>
              </a:ext>
            </a:extLst>
          </p:cNvPr>
          <p:cNvSpPr/>
          <p:nvPr/>
        </p:nvSpPr>
        <p:spPr>
          <a:xfrm>
            <a:off x="4351430" y="4482038"/>
            <a:ext cx="821097" cy="272655"/>
          </a:xfrm>
          <a:prstGeom prst="rect">
            <a:avLst/>
          </a:prstGeom>
          <a:noFill/>
          <a:ln w="50800">
            <a:solidFill>
              <a:srgbClr val="FF9900">
                <a:alpha val="4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0" name="正方形/長方形 9">
            <a:extLst>
              <a:ext uri="{FF2B5EF4-FFF2-40B4-BE49-F238E27FC236}">
                <a16:creationId xmlns:a16="http://schemas.microsoft.com/office/drawing/2014/main" id="{06E9475D-3FBC-AADF-A827-422E114B3899}"/>
              </a:ext>
            </a:extLst>
          </p:cNvPr>
          <p:cNvSpPr/>
          <p:nvPr/>
        </p:nvSpPr>
        <p:spPr>
          <a:xfrm>
            <a:off x="4040145" y="5658430"/>
            <a:ext cx="821097" cy="272655"/>
          </a:xfrm>
          <a:prstGeom prst="rect">
            <a:avLst/>
          </a:prstGeom>
          <a:noFill/>
          <a:ln w="50800">
            <a:solidFill>
              <a:srgbClr val="FF9900">
                <a:alpha val="4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11" name="正方形/長方形 10">
            <a:extLst>
              <a:ext uri="{FF2B5EF4-FFF2-40B4-BE49-F238E27FC236}">
                <a16:creationId xmlns:a16="http://schemas.microsoft.com/office/drawing/2014/main" id="{4B919033-ACB7-CC7C-3EB3-EDC17AB02E37}"/>
              </a:ext>
            </a:extLst>
          </p:cNvPr>
          <p:cNvSpPr/>
          <p:nvPr/>
        </p:nvSpPr>
        <p:spPr>
          <a:xfrm>
            <a:off x="2689702" y="5658429"/>
            <a:ext cx="821097" cy="272655"/>
          </a:xfrm>
          <a:prstGeom prst="rect">
            <a:avLst/>
          </a:prstGeom>
          <a:noFill/>
          <a:ln w="50800">
            <a:solidFill>
              <a:srgbClr val="00B050">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accent5">
                  <a:lumMod val="60000"/>
                  <a:lumOff val="40000"/>
                </a:schemeClr>
              </a:solidFill>
            </a:endParaRPr>
          </a:p>
        </p:txBody>
      </p:sp>
      <p:sp>
        <p:nvSpPr>
          <p:cNvPr id="3" name="正方形/長方形 2">
            <a:extLst>
              <a:ext uri="{FF2B5EF4-FFF2-40B4-BE49-F238E27FC236}">
                <a16:creationId xmlns:a16="http://schemas.microsoft.com/office/drawing/2014/main" id="{ECEE93AE-4D45-7611-2778-02BBEF67322B}"/>
              </a:ext>
            </a:extLst>
          </p:cNvPr>
          <p:cNvSpPr/>
          <p:nvPr/>
        </p:nvSpPr>
        <p:spPr>
          <a:xfrm>
            <a:off x="3147788" y="3118052"/>
            <a:ext cx="538996" cy="411816"/>
          </a:xfrm>
          <a:prstGeom prst="rect">
            <a:avLst/>
          </a:prstGeom>
          <a:noFill/>
          <a:ln w="50800">
            <a:solidFill>
              <a:schemeClr val="accent4">
                <a:lumMod val="50000"/>
                <a:alpha val="2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en-US" altLang="ja-JP" b="1" dirty="0">
              <a:solidFill>
                <a:schemeClr val="accent6">
                  <a:lumMod val="75000"/>
                </a:schemeClr>
              </a:solidFill>
            </a:endParaRPr>
          </a:p>
        </p:txBody>
      </p:sp>
    </p:spTree>
    <p:extLst>
      <p:ext uri="{BB962C8B-B14F-4D97-AF65-F5344CB8AC3E}">
        <p14:creationId xmlns:p14="http://schemas.microsoft.com/office/powerpoint/2010/main" val="362863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843F04-AEA4-ABCF-4F5B-56761AD92972}"/>
              </a:ext>
            </a:extLst>
          </p:cNvPr>
          <p:cNvSpPr>
            <a:spLocks noGrp="1"/>
          </p:cNvSpPr>
          <p:nvPr>
            <p:ph type="title"/>
          </p:nvPr>
        </p:nvSpPr>
        <p:spPr/>
        <p:txBody>
          <a:bodyPr/>
          <a:lstStyle/>
          <a:p>
            <a:r>
              <a:rPr lang="en-US" altLang="ja-JP" dirty="0"/>
              <a:t>M5Stack</a:t>
            </a:r>
            <a:r>
              <a:rPr lang="ja-JP" altLang="en-US" dirty="0"/>
              <a:t>と二酸化炭素センサの配線</a:t>
            </a:r>
            <a:endParaRPr kumimoji="1" lang="ja-JP" altLang="en-US" dirty="0"/>
          </a:p>
        </p:txBody>
      </p:sp>
      <p:pic>
        <p:nvPicPr>
          <p:cNvPr id="4" name="図 3">
            <a:extLst>
              <a:ext uri="{FF2B5EF4-FFF2-40B4-BE49-F238E27FC236}">
                <a16:creationId xmlns:a16="http://schemas.microsoft.com/office/drawing/2014/main" id="{FF639127-FE4B-8FD7-5C3F-F77ABF042B6A}"/>
              </a:ext>
            </a:extLst>
          </p:cNvPr>
          <p:cNvPicPr>
            <a:picLocks noChangeAspect="1"/>
          </p:cNvPicPr>
          <p:nvPr/>
        </p:nvPicPr>
        <p:blipFill>
          <a:blip r:embed="rId2"/>
          <a:stretch>
            <a:fillRect/>
          </a:stretch>
        </p:blipFill>
        <p:spPr>
          <a:xfrm>
            <a:off x="678220" y="2056855"/>
            <a:ext cx="3246561" cy="3118260"/>
          </a:xfrm>
          <a:prstGeom prst="rect">
            <a:avLst/>
          </a:prstGeom>
        </p:spPr>
      </p:pic>
      <p:pic>
        <p:nvPicPr>
          <p:cNvPr id="5" name="図 4">
            <a:extLst>
              <a:ext uri="{FF2B5EF4-FFF2-40B4-BE49-F238E27FC236}">
                <a16:creationId xmlns:a16="http://schemas.microsoft.com/office/drawing/2014/main" id="{C07F9F3B-0397-86CD-06D9-DD9A713CF0FE}"/>
              </a:ext>
            </a:extLst>
          </p:cNvPr>
          <p:cNvPicPr>
            <a:picLocks noChangeAspect="1"/>
          </p:cNvPicPr>
          <p:nvPr/>
        </p:nvPicPr>
        <p:blipFill>
          <a:blip r:embed="rId3"/>
          <a:stretch>
            <a:fillRect/>
          </a:stretch>
        </p:blipFill>
        <p:spPr>
          <a:xfrm>
            <a:off x="6947495" y="3873556"/>
            <a:ext cx="3657600" cy="1952625"/>
          </a:xfrm>
          <a:prstGeom prst="rect">
            <a:avLst/>
          </a:prstGeom>
        </p:spPr>
      </p:pic>
      <p:sp>
        <p:nvSpPr>
          <p:cNvPr id="8" name="楕円 7">
            <a:extLst>
              <a:ext uri="{FF2B5EF4-FFF2-40B4-BE49-F238E27FC236}">
                <a16:creationId xmlns:a16="http://schemas.microsoft.com/office/drawing/2014/main" id="{6967914E-6BE9-6987-E877-09AED7C84DC1}"/>
              </a:ext>
            </a:extLst>
          </p:cNvPr>
          <p:cNvSpPr/>
          <p:nvPr/>
        </p:nvSpPr>
        <p:spPr>
          <a:xfrm>
            <a:off x="3712716" y="4120657"/>
            <a:ext cx="78455" cy="78455"/>
          </a:xfrm>
          <a:prstGeom prst="ellipse">
            <a:avLst/>
          </a:prstGeom>
          <a:solidFill>
            <a:schemeClr val="accent2">
              <a:lumMod val="60000"/>
              <a:lumOff val="40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D10AF773-0B4D-EF66-C992-008AC2200C56}"/>
              </a:ext>
            </a:extLst>
          </p:cNvPr>
          <p:cNvSpPr/>
          <p:nvPr/>
        </p:nvSpPr>
        <p:spPr>
          <a:xfrm>
            <a:off x="3785976" y="4087884"/>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コネクタ: カギ線 9">
            <a:extLst>
              <a:ext uri="{FF2B5EF4-FFF2-40B4-BE49-F238E27FC236}">
                <a16:creationId xmlns:a16="http://schemas.microsoft.com/office/drawing/2014/main" id="{71D92202-E1F0-AEB6-BE1A-E99729A95314}"/>
              </a:ext>
            </a:extLst>
          </p:cNvPr>
          <p:cNvCxnSpPr>
            <a:cxnSpLocks/>
            <a:stCxn id="9" idx="6"/>
            <a:endCxn id="45" idx="2"/>
          </p:cNvCxnSpPr>
          <p:nvPr/>
        </p:nvCxnSpPr>
        <p:spPr>
          <a:xfrm>
            <a:off x="3929976" y="4159884"/>
            <a:ext cx="4888336" cy="1697704"/>
          </a:xfrm>
          <a:prstGeom prst="bentConnector3">
            <a:avLst>
              <a:gd name="adj1" fmla="val 41621"/>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11" name="楕円 10">
            <a:extLst>
              <a:ext uri="{FF2B5EF4-FFF2-40B4-BE49-F238E27FC236}">
                <a16:creationId xmlns:a16="http://schemas.microsoft.com/office/drawing/2014/main" id="{FE7C7AE4-29C8-35A9-2F99-60AC811A3B16}"/>
              </a:ext>
            </a:extLst>
          </p:cNvPr>
          <p:cNvSpPr/>
          <p:nvPr/>
        </p:nvSpPr>
        <p:spPr>
          <a:xfrm>
            <a:off x="9765761" y="5203428"/>
            <a:ext cx="144000" cy="14400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コネクタ: カギ線 11">
            <a:extLst>
              <a:ext uri="{FF2B5EF4-FFF2-40B4-BE49-F238E27FC236}">
                <a16:creationId xmlns:a16="http://schemas.microsoft.com/office/drawing/2014/main" id="{D04792E7-F891-7395-1D99-C4BB46CC1528}"/>
              </a:ext>
            </a:extLst>
          </p:cNvPr>
          <p:cNvCxnSpPr>
            <a:cxnSpLocks/>
            <a:stCxn id="13" idx="6"/>
            <a:endCxn id="14" idx="0"/>
          </p:cNvCxnSpPr>
          <p:nvPr/>
        </p:nvCxnSpPr>
        <p:spPr>
          <a:xfrm>
            <a:off x="3933389" y="4282939"/>
            <a:ext cx="937171" cy="2270301"/>
          </a:xfrm>
          <a:prstGeom prst="bentConnector2">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13" name="楕円 12">
            <a:extLst>
              <a:ext uri="{FF2B5EF4-FFF2-40B4-BE49-F238E27FC236}">
                <a16:creationId xmlns:a16="http://schemas.microsoft.com/office/drawing/2014/main" id="{01E74E91-16E3-B604-AEC1-B47110247C44}"/>
              </a:ext>
            </a:extLst>
          </p:cNvPr>
          <p:cNvSpPr/>
          <p:nvPr/>
        </p:nvSpPr>
        <p:spPr>
          <a:xfrm>
            <a:off x="3789389" y="4210939"/>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F30CE7E6-2B01-59A6-41B3-3B315FE45840}"/>
              </a:ext>
            </a:extLst>
          </p:cNvPr>
          <p:cNvSpPr/>
          <p:nvPr/>
        </p:nvSpPr>
        <p:spPr>
          <a:xfrm>
            <a:off x="4870559" y="6553240"/>
            <a:ext cx="0" cy="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コネクタ: カギ線 14">
            <a:extLst>
              <a:ext uri="{FF2B5EF4-FFF2-40B4-BE49-F238E27FC236}">
                <a16:creationId xmlns:a16="http://schemas.microsoft.com/office/drawing/2014/main" id="{395BF810-8379-42C9-521F-CAAF6D2A84A4}"/>
              </a:ext>
            </a:extLst>
          </p:cNvPr>
          <p:cNvCxnSpPr>
            <a:cxnSpLocks/>
            <a:stCxn id="18" idx="6"/>
            <a:endCxn id="17" idx="2"/>
          </p:cNvCxnSpPr>
          <p:nvPr/>
        </p:nvCxnSpPr>
        <p:spPr>
          <a:xfrm>
            <a:off x="3679508" y="2970133"/>
            <a:ext cx="3729381" cy="1884793"/>
          </a:xfrm>
          <a:prstGeom prst="bentConnector3">
            <a:avLst/>
          </a:prstGeom>
          <a:ln w="31750">
            <a:solidFill>
              <a:srgbClr val="FFFF00">
                <a:alpha val="46000"/>
              </a:srgbClr>
            </a:solidFill>
          </a:ln>
        </p:spPr>
        <p:style>
          <a:lnRef idx="2">
            <a:schemeClr val="accent1"/>
          </a:lnRef>
          <a:fillRef idx="0">
            <a:schemeClr val="accent1"/>
          </a:fillRef>
          <a:effectRef idx="1">
            <a:schemeClr val="accent1"/>
          </a:effectRef>
          <a:fontRef idx="minor">
            <a:schemeClr val="tx1"/>
          </a:fontRef>
        </p:style>
      </p:cxnSp>
      <p:sp>
        <p:nvSpPr>
          <p:cNvPr id="17" name="楕円 16">
            <a:extLst>
              <a:ext uri="{FF2B5EF4-FFF2-40B4-BE49-F238E27FC236}">
                <a16:creationId xmlns:a16="http://schemas.microsoft.com/office/drawing/2014/main" id="{E85CC6EB-A3E2-DE50-AE1F-4341A0E87B06}"/>
              </a:ext>
            </a:extLst>
          </p:cNvPr>
          <p:cNvSpPr/>
          <p:nvPr/>
        </p:nvSpPr>
        <p:spPr>
          <a:xfrm>
            <a:off x="7408889" y="4782926"/>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34F13A8E-3F89-1175-3E23-D31FD4F16BCF}"/>
              </a:ext>
            </a:extLst>
          </p:cNvPr>
          <p:cNvSpPr/>
          <p:nvPr/>
        </p:nvSpPr>
        <p:spPr>
          <a:xfrm>
            <a:off x="3535508" y="2898133"/>
            <a:ext cx="144000" cy="144000"/>
          </a:xfrm>
          <a:prstGeom prst="ellipse">
            <a:avLst/>
          </a:prstGeom>
          <a:solidFill>
            <a:srgbClr val="FFFF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FAC624D-F30C-179B-054D-96FADA4DAFBC}"/>
              </a:ext>
            </a:extLst>
          </p:cNvPr>
          <p:cNvSpPr txBox="1"/>
          <p:nvPr/>
        </p:nvSpPr>
        <p:spPr>
          <a:xfrm>
            <a:off x="3953773" y="2979680"/>
            <a:ext cx="405881" cy="307777"/>
          </a:xfrm>
          <a:prstGeom prst="rect">
            <a:avLst/>
          </a:prstGeom>
          <a:noFill/>
        </p:spPr>
        <p:txBody>
          <a:bodyPr wrap="none" rtlCol="0">
            <a:spAutoFit/>
          </a:bodyPr>
          <a:lstStyle/>
          <a:p>
            <a:pPr algn="ctr"/>
            <a:r>
              <a:rPr lang="en-US" altLang="ja-JP" sz="1400" b="1" i="1" dirty="0">
                <a:solidFill>
                  <a:srgbClr val="C8C800"/>
                </a:solidFill>
              </a:rPr>
              <a:t>T2</a:t>
            </a:r>
            <a:endParaRPr lang="ja-JP" altLang="en-US" sz="1400" b="1" i="1" dirty="0">
              <a:solidFill>
                <a:srgbClr val="C8C800"/>
              </a:solidFill>
            </a:endParaRPr>
          </a:p>
        </p:txBody>
      </p:sp>
      <p:sp>
        <p:nvSpPr>
          <p:cNvPr id="20" name="テキスト ボックス 19">
            <a:extLst>
              <a:ext uri="{FF2B5EF4-FFF2-40B4-BE49-F238E27FC236}">
                <a16:creationId xmlns:a16="http://schemas.microsoft.com/office/drawing/2014/main" id="{A2F31487-2FB8-82F1-9077-AFD20A74471A}"/>
              </a:ext>
            </a:extLst>
          </p:cNvPr>
          <p:cNvSpPr txBox="1"/>
          <p:nvPr/>
        </p:nvSpPr>
        <p:spPr>
          <a:xfrm>
            <a:off x="6561902" y="4548657"/>
            <a:ext cx="399469" cy="307777"/>
          </a:xfrm>
          <a:prstGeom prst="rect">
            <a:avLst/>
          </a:prstGeom>
          <a:noFill/>
        </p:spPr>
        <p:txBody>
          <a:bodyPr wrap="none" rtlCol="0">
            <a:spAutoFit/>
          </a:bodyPr>
          <a:lstStyle/>
          <a:p>
            <a:pPr algn="ctr"/>
            <a:r>
              <a:rPr lang="en-US" altLang="ja-JP" sz="1400" b="1" i="1" dirty="0">
                <a:solidFill>
                  <a:srgbClr val="C8C800"/>
                </a:solidFill>
              </a:rPr>
              <a:t>Tx</a:t>
            </a:r>
            <a:endParaRPr lang="ja-JP" altLang="en-US" sz="1400" b="1" i="1" dirty="0">
              <a:solidFill>
                <a:srgbClr val="C8C800"/>
              </a:solidFill>
            </a:endParaRPr>
          </a:p>
        </p:txBody>
      </p:sp>
      <p:cxnSp>
        <p:nvCxnSpPr>
          <p:cNvPr id="21" name="コネクタ: カギ線 20">
            <a:extLst>
              <a:ext uri="{FF2B5EF4-FFF2-40B4-BE49-F238E27FC236}">
                <a16:creationId xmlns:a16="http://schemas.microsoft.com/office/drawing/2014/main" id="{CFF9737F-AB53-E1FA-064B-52A732DDE6CD}"/>
              </a:ext>
            </a:extLst>
          </p:cNvPr>
          <p:cNvCxnSpPr>
            <a:cxnSpLocks/>
            <a:stCxn id="23" idx="6"/>
            <a:endCxn id="22" idx="2"/>
          </p:cNvCxnSpPr>
          <p:nvPr/>
        </p:nvCxnSpPr>
        <p:spPr>
          <a:xfrm>
            <a:off x="3582364" y="2884625"/>
            <a:ext cx="3826525" cy="2169254"/>
          </a:xfrm>
          <a:prstGeom prst="bentConnector3">
            <a:avLst>
              <a:gd name="adj1" fmla="val 43030"/>
            </a:avLst>
          </a:prstGeom>
          <a:ln w="31750">
            <a:solidFill>
              <a:srgbClr val="FF6600">
                <a:alpha val="45882"/>
              </a:srgbClr>
            </a:solidFill>
          </a:ln>
        </p:spPr>
        <p:style>
          <a:lnRef idx="2">
            <a:schemeClr val="accent1"/>
          </a:lnRef>
          <a:fillRef idx="0">
            <a:schemeClr val="accent1"/>
          </a:fillRef>
          <a:effectRef idx="1">
            <a:schemeClr val="accent1"/>
          </a:effectRef>
          <a:fontRef idx="minor">
            <a:schemeClr val="tx1"/>
          </a:fontRef>
        </p:style>
      </p:cxnSp>
      <p:sp>
        <p:nvSpPr>
          <p:cNvPr id="22" name="楕円 21">
            <a:extLst>
              <a:ext uri="{FF2B5EF4-FFF2-40B4-BE49-F238E27FC236}">
                <a16:creationId xmlns:a16="http://schemas.microsoft.com/office/drawing/2014/main" id="{F7414CE4-951D-AFE5-BD82-6006C75C2441}"/>
              </a:ext>
            </a:extLst>
          </p:cNvPr>
          <p:cNvSpPr/>
          <p:nvPr/>
        </p:nvSpPr>
        <p:spPr>
          <a:xfrm>
            <a:off x="7408889" y="4981879"/>
            <a:ext cx="144000" cy="144000"/>
          </a:xfrm>
          <a:prstGeom prst="ellipse">
            <a:avLst/>
          </a:prstGeom>
          <a:solidFill>
            <a:srgbClr val="FF6600">
              <a:alpha val="4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3E2620D5-F331-7736-9A32-436757CD0881}"/>
              </a:ext>
            </a:extLst>
          </p:cNvPr>
          <p:cNvSpPr/>
          <p:nvPr/>
        </p:nvSpPr>
        <p:spPr>
          <a:xfrm>
            <a:off x="3438364" y="2812625"/>
            <a:ext cx="144000" cy="144000"/>
          </a:xfrm>
          <a:prstGeom prst="ellipse">
            <a:avLst/>
          </a:prstGeom>
          <a:solidFill>
            <a:srgbClr val="FF6600">
              <a:alpha val="4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1AD78706-6D78-1F2F-2C3E-6830BAFE8758}"/>
              </a:ext>
            </a:extLst>
          </p:cNvPr>
          <p:cNvSpPr txBox="1"/>
          <p:nvPr/>
        </p:nvSpPr>
        <p:spPr>
          <a:xfrm>
            <a:off x="5004286" y="2578529"/>
            <a:ext cx="412293" cy="307777"/>
          </a:xfrm>
          <a:prstGeom prst="rect">
            <a:avLst/>
          </a:prstGeom>
          <a:noFill/>
        </p:spPr>
        <p:txBody>
          <a:bodyPr wrap="none" rtlCol="0">
            <a:spAutoFit/>
          </a:bodyPr>
          <a:lstStyle/>
          <a:p>
            <a:pPr algn="ctr"/>
            <a:r>
              <a:rPr lang="en-US" altLang="ja-JP" sz="1400" b="1" i="1" dirty="0">
                <a:solidFill>
                  <a:srgbClr val="FF6600"/>
                </a:solidFill>
              </a:rPr>
              <a:t>R2</a:t>
            </a:r>
            <a:endParaRPr lang="ja-JP" altLang="en-US" sz="1400" b="1" i="1" dirty="0">
              <a:solidFill>
                <a:srgbClr val="FF6600"/>
              </a:solidFill>
            </a:endParaRPr>
          </a:p>
        </p:txBody>
      </p:sp>
      <p:sp>
        <p:nvSpPr>
          <p:cNvPr id="25" name="テキスト ボックス 24">
            <a:extLst>
              <a:ext uri="{FF2B5EF4-FFF2-40B4-BE49-F238E27FC236}">
                <a16:creationId xmlns:a16="http://schemas.microsoft.com/office/drawing/2014/main" id="{0A052613-8B2C-20BB-B40D-0F8CA8AA5797}"/>
              </a:ext>
            </a:extLst>
          </p:cNvPr>
          <p:cNvSpPr txBox="1"/>
          <p:nvPr/>
        </p:nvSpPr>
        <p:spPr>
          <a:xfrm>
            <a:off x="6538812" y="5027793"/>
            <a:ext cx="405881" cy="307777"/>
          </a:xfrm>
          <a:prstGeom prst="rect">
            <a:avLst/>
          </a:prstGeom>
          <a:noFill/>
        </p:spPr>
        <p:txBody>
          <a:bodyPr wrap="none" rtlCol="0">
            <a:spAutoFit/>
          </a:bodyPr>
          <a:lstStyle/>
          <a:p>
            <a:pPr algn="ctr"/>
            <a:r>
              <a:rPr lang="en-US" altLang="ja-JP" sz="1400" b="1" i="1" dirty="0">
                <a:solidFill>
                  <a:srgbClr val="FF6600"/>
                </a:solidFill>
              </a:rPr>
              <a:t>Rx</a:t>
            </a:r>
            <a:endParaRPr lang="ja-JP" altLang="en-US" sz="1400" b="1" i="1" dirty="0">
              <a:solidFill>
                <a:srgbClr val="FF6600"/>
              </a:solidFill>
            </a:endParaRPr>
          </a:p>
        </p:txBody>
      </p:sp>
      <p:sp>
        <p:nvSpPr>
          <p:cNvPr id="26" name="テキスト ボックス 25">
            <a:extLst>
              <a:ext uri="{FF2B5EF4-FFF2-40B4-BE49-F238E27FC236}">
                <a16:creationId xmlns:a16="http://schemas.microsoft.com/office/drawing/2014/main" id="{02F8D733-86C8-003B-10C2-7433F030BFBE}"/>
              </a:ext>
            </a:extLst>
          </p:cNvPr>
          <p:cNvSpPr txBox="1"/>
          <p:nvPr/>
        </p:nvSpPr>
        <p:spPr>
          <a:xfrm>
            <a:off x="4031249" y="3904278"/>
            <a:ext cx="410690" cy="307777"/>
          </a:xfrm>
          <a:prstGeom prst="rect">
            <a:avLst/>
          </a:prstGeom>
          <a:noFill/>
        </p:spPr>
        <p:txBody>
          <a:bodyPr wrap="none" rtlCol="0">
            <a:spAutoFit/>
          </a:bodyPr>
          <a:lstStyle/>
          <a:p>
            <a:pPr algn="ctr"/>
            <a:r>
              <a:rPr lang="en-US" altLang="ja-JP" sz="1400" b="1" i="1" dirty="0">
                <a:solidFill>
                  <a:srgbClr val="FF6600"/>
                </a:solidFill>
              </a:rPr>
              <a:t>5V</a:t>
            </a:r>
            <a:endParaRPr lang="ja-JP" altLang="en-US" sz="1400" b="1" i="1" dirty="0">
              <a:solidFill>
                <a:srgbClr val="FF6600"/>
              </a:solidFill>
            </a:endParaRPr>
          </a:p>
        </p:txBody>
      </p:sp>
      <p:sp>
        <p:nvSpPr>
          <p:cNvPr id="27" name="テキスト ボックス 26">
            <a:extLst>
              <a:ext uri="{FF2B5EF4-FFF2-40B4-BE49-F238E27FC236}">
                <a16:creationId xmlns:a16="http://schemas.microsoft.com/office/drawing/2014/main" id="{01BAAD32-3239-7ADD-E806-85EF18F52471}"/>
              </a:ext>
            </a:extLst>
          </p:cNvPr>
          <p:cNvSpPr txBox="1"/>
          <p:nvPr/>
        </p:nvSpPr>
        <p:spPr>
          <a:xfrm>
            <a:off x="10365791" y="5549811"/>
            <a:ext cx="470001" cy="307777"/>
          </a:xfrm>
          <a:prstGeom prst="rect">
            <a:avLst/>
          </a:prstGeom>
          <a:noFill/>
        </p:spPr>
        <p:txBody>
          <a:bodyPr wrap="none" rtlCol="0">
            <a:spAutoFit/>
          </a:bodyPr>
          <a:lstStyle/>
          <a:p>
            <a:pPr algn="ctr"/>
            <a:r>
              <a:rPr lang="en-US" altLang="ja-JP" sz="1400" b="1" i="1" dirty="0">
                <a:solidFill>
                  <a:srgbClr val="FF6600"/>
                </a:solidFill>
              </a:rPr>
              <a:t>Vin</a:t>
            </a:r>
            <a:endParaRPr lang="ja-JP" altLang="en-US" sz="1400" b="1" i="1" dirty="0">
              <a:solidFill>
                <a:srgbClr val="FF6600"/>
              </a:solidFill>
            </a:endParaRPr>
          </a:p>
        </p:txBody>
      </p:sp>
      <p:sp>
        <p:nvSpPr>
          <p:cNvPr id="28" name="テキスト ボックス 27">
            <a:extLst>
              <a:ext uri="{FF2B5EF4-FFF2-40B4-BE49-F238E27FC236}">
                <a16:creationId xmlns:a16="http://schemas.microsoft.com/office/drawing/2014/main" id="{AA3A673E-6F14-8FB4-64EA-DDC8ADDDDB17}"/>
              </a:ext>
            </a:extLst>
          </p:cNvPr>
          <p:cNvSpPr txBox="1"/>
          <p:nvPr/>
        </p:nvSpPr>
        <p:spPr>
          <a:xfrm>
            <a:off x="4052674" y="4271557"/>
            <a:ext cx="32252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a:t>
            </a:r>
            <a:endParaRPr lang="ja-JP" altLang="en-US" sz="1400" b="1" i="1" dirty="0">
              <a:solidFill>
                <a:schemeClr val="tx1">
                  <a:lumMod val="85000"/>
                  <a:lumOff val="15000"/>
                </a:schemeClr>
              </a:solidFill>
            </a:endParaRPr>
          </a:p>
        </p:txBody>
      </p:sp>
      <p:sp>
        <p:nvSpPr>
          <p:cNvPr id="29" name="テキスト ボックス 28">
            <a:extLst>
              <a:ext uri="{FF2B5EF4-FFF2-40B4-BE49-F238E27FC236}">
                <a16:creationId xmlns:a16="http://schemas.microsoft.com/office/drawing/2014/main" id="{DF77F034-B263-9C45-CCBF-1877857DE397}"/>
              </a:ext>
            </a:extLst>
          </p:cNvPr>
          <p:cNvSpPr txBox="1"/>
          <p:nvPr/>
        </p:nvSpPr>
        <p:spPr>
          <a:xfrm>
            <a:off x="9389361" y="6359009"/>
            <a:ext cx="599844" cy="307777"/>
          </a:xfrm>
          <a:prstGeom prst="rect">
            <a:avLst/>
          </a:prstGeom>
          <a:noFill/>
        </p:spPr>
        <p:txBody>
          <a:bodyPr wrap="none" rtlCol="0">
            <a:spAutoFit/>
          </a:bodyPr>
          <a:lstStyle/>
          <a:p>
            <a:pPr algn="ctr"/>
            <a:r>
              <a:rPr lang="en-US" altLang="ja-JP" sz="1400" b="1" i="1" dirty="0">
                <a:solidFill>
                  <a:schemeClr val="tx1">
                    <a:lumMod val="85000"/>
                    <a:lumOff val="15000"/>
                  </a:schemeClr>
                </a:solidFill>
              </a:rPr>
              <a:t>GND</a:t>
            </a:r>
            <a:endParaRPr lang="ja-JP" altLang="en-US" sz="1400" b="1" i="1" dirty="0">
              <a:solidFill>
                <a:schemeClr val="tx1">
                  <a:lumMod val="85000"/>
                  <a:lumOff val="15000"/>
                </a:schemeClr>
              </a:solidFill>
            </a:endParaRPr>
          </a:p>
        </p:txBody>
      </p:sp>
      <p:sp>
        <p:nvSpPr>
          <p:cNvPr id="45" name="楕円 44">
            <a:extLst>
              <a:ext uri="{FF2B5EF4-FFF2-40B4-BE49-F238E27FC236}">
                <a16:creationId xmlns:a16="http://schemas.microsoft.com/office/drawing/2014/main" id="{6B704334-9A8E-8F63-1619-95405220BFA7}"/>
              </a:ext>
            </a:extLst>
          </p:cNvPr>
          <p:cNvSpPr/>
          <p:nvPr/>
        </p:nvSpPr>
        <p:spPr>
          <a:xfrm>
            <a:off x="8818312" y="5857587"/>
            <a:ext cx="0" cy="0"/>
          </a:xfrm>
          <a:prstGeom prst="ellipse">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コネクタ: カギ線 46">
            <a:extLst>
              <a:ext uri="{FF2B5EF4-FFF2-40B4-BE49-F238E27FC236}">
                <a16:creationId xmlns:a16="http://schemas.microsoft.com/office/drawing/2014/main" id="{36FFD1B9-0BA0-FD74-336D-A8A8D9F66F52}"/>
              </a:ext>
            </a:extLst>
          </p:cNvPr>
          <p:cNvCxnSpPr>
            <a:cxnSpLocks/>
            <a:stCxn id="45" idx="6"/>
            <a:endCxn id="11" idx="6"/>
          </p:cNvCxnSpPr>
          <p:nvPr/>
        </p:nvCxnSpPr>
        <p:spPr>
          <a:xfrm flipV="1">
            <a:off x="8818313" y="5275428"/>
            <a:ext cx="1091448" cy="582160"/>
          </a:xfrm>
          <a:prstGeom prst="bentConnector3">
            <a:avLst>
              <a:gd name="adj1" fmla="val 188142"/>
            </a:avLst>
          </a:prstGeom>
          <a:ln w="31750">
            <a:solidFill>
              <a:srgbClr val="FF0000">
                <a:alpha val="46000"/>
              </a:srgbClr>
            </a:solidFill>
          </a:ln>
        </p:spPr>
        <p:style>
          <a:lnRef idx="2">
            <a:schemeClr val="accent1"/>
          </a:lnRef>
          <a:fillRef idx="0">
            <a:schemeClr val="accent1"/>
          </a:fillRef>
          <a:effectRef idx="1">
            <a:schemeClr val="accent1"/>
          </a:effectRef>
          <a:fontRef idx="minor">
            <a:schemeClr val="tx1"/>
          </a:fontRef>
        </p:style>
      </p:cxnSp>
      <p:sp>
        <p:nvSpPr>
          <p:cNvPr id="51" name="コンテンツ プレースホルダー 2">
            <a:extLst>
              <a:ext uri="{FF2B5EF4-FFF2-40B4-BE49-F238E27FC236}">
                <a16:creationId xmlns:a16="http://schemas.microsoft.com/office/drawing/2014/main" id="{2B022510-36AE-581B-0C05-7C4709368F34}"/>
              </a:ext>
            </a:extLst>
          </p:cNvPr>
          <p:cNvSpPr txBox="1">
            <a:spLocks/>
          </p:cNvSpPr>
          <p:nvPr/>
        </p:nvSpPr>
        <p:spPr>
          <a:xfrm>
            <a:off x="838200" y="1792405"/>
            <a:ext cx="2874516"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FF00"/>
                </a:solidFill>
              </a:rPr>
              <a:t>M5Stack</a:t>
            </a:r>
            <a:endParaRPr lang="ja-JP" altLang="en-US" sz="1800" b="1" dirty="0">
              <a:solidFill>
                <a:srgbClr val="FFFF00"/>
              </a:solidFill>
            </a:endParaRPr>
          </a:p>
        </p:txBody>
      </p:sp>
      <p:sp>
        <p:nvSpPr>
          <p:cNvPr id="52" name="コンテンツ プレースホルダー 2">
            <a:extLst>
              <a:ext uri="{FF2B5EF4-FFF2-40B4-BE49-F238E27FC236}">
                <a16:creationId xmlns:a16="http://schemas.microsoft.com/office/drawing/2014/main" id="{88AC2D63-C48D-8627-996E-4D84681ECAD7}"/>
              </a:ext>
            </a:extLst>
          </p:cNvPr>
          <p:cNvSpPr txBox="1">
            <a:spLocks/>
          </p:cNvSpPr>
          <p:nvPr/>
        </p:nvSpPr>
        <p:spPr>
          <a:xfrm>
            <a:off x="7032574" y="3425719"/>
            <a:ext cx="3568217" cy="320034"/>
          </a:xfrm>
          <a:prstGeom prst="rect">
            <a:avLst/>
          </a:prstGeom>
          <a:solidFill>
            <a:schemeClr val="tx1">
              <a:alpha val="66000"/>
            </a:schemeClr>
          </a:solidFill>
        </p:spPr>
        <p:txBody>
          <a:bodyPr vert="horz" wrap="none" lIns="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b="1" dirty="0">
                <a:solidFill>
                  <a:srgbClr val="FFFF00"/>
                </a:solidFill>
              </a:rPr>
              <a:t>MH-Z19E (</a:t>
            </a:r>
            <a:r>
              <a:rPr lang="ja-JP" altLang="en-US" sz="1800" b="1" dirty="0">
                <a:solidFill>
                  <a:srgbClr val="FFFF00"/>
                </a:solidFill>
              </a:rPr>
              <a:t>二酸化炭素センサ</a:t>
            </a:r>
            <a:r>
              <a:rPr lang="en-US" altLang="ja-JP" sz="1800" b="1" dirty="0">
                <a:solidFill>
                  <a:srgbClr val="FFFF00"/>
                </a:solidFill>
              </a:rPr>
              <a:t>)</a:t>
            </a:r>
            <a:endParaRPr lang="ja-JP" altLang="en-US" sz="1800" b="1" dirty="0">
              <a:solidFill>
                <a:srgbClr val="FFFF00"/>
              </a:solidFill>
            </a:endParaRPr>
          </a:p>
        </p:txBody>
      </p:sp>
      <p:sp>
        <p:nvSpPr>
          <p:cNvPr id="53" name="楕円 52">
            <a:extLst>
              <a:ext uri="{FF2B5EF4-FFF2-40B4-BE49-F238E27FC236}">
                <a16:creationId xmlns:a16="http://schemas.microsoft.com/office/drawing/2014/main" id="{1D7490FF-957D-60AB-FB8B-17CFDFC72122}"/>
              </a:ext>
            </a:extLst>
          </p:cNvPr>
          <p:cNvSpPr/>
          <p:nvPr/>
        </p:nvSpPr>
        <p:spPr>
          <a:xfrm>
            <a:off x="9765761" y="4995498"/>
            <a:ext cx="144000" cy="144000"/>
          </a:xfrm>
          <a:prstGeom prst="ellipse">
            <a:avLst/>
          </a:prstGeom>
          <a:solidFill>
            <a:schemeClr val="tx1">
              <a:lumMod val="95000"/>
              <a:lumOff val="5000"/>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id="{B2A19BA9-EE3A-0925-74C3-08C53AD6BCA8}"/>
              </a:ext>
            </a:extLst>
          </p:cNvPr>
          <p:cNvCxnSpPr>
            <a:cxnSpLocks/>
            <a:stCxn id="14" idx="6"/>
            <a:endCxn id="53" idx="6"/>
          </p:cNvCxnSpPr>
          <p:nvPr/>
        </p:nvCxnSpPr>
        <p:spPr>
          <a:xfrm flipV="1">
            <a:off x="4870560" y="5067498"/>
            <a:ext cx="5039201" cy="1485743"/>
          </a:xfrm>
          <a:prstGeom prst="bentConnector3">
            <a:avLst>
              <a:gd name="adj1" fmla="val 104536"/>
            </a:avLst>
          </a:prstGeom>
          <a:ln w="31750">
            <a:solidFill>
              <a:schemeClr val="tx1">
                <a:lumMod val="95000"/>
                <a:lumOff val="5000"/>
                <a:alpha val="46000"/>
              </a:schemeClr>
            </a:solidFill>
          </a:ln>
        </p:spPr>
        <p:style>
          <a:lnRef idx="2">
            <a:schemeClr val="accent1"/>
          </a:lnRef>
          <a:fillRef idx="0">
            <a:schemeClr val="accent1"/>
          </a:fillRef>
          <a:effectRef idx="1">
            <a:schemeClr val="accent1"/>
          </a:effectRef>
          <a:fontRef idx="minor">
            <a:schemeClr val="tx1"/>
          </a:fontRef>
        </p:style>
      </p:cxnSp>
      <p:sp>
        <p:nvSpPr>
          <p:cNvPr id="66" name="コンテンツ プレースホルダー 2">
            <a:extLst>
              <a:ext uri="{FF2B5EF4-FFF2-40B4-BE49-F238E27FC236}">
                <a16:creationId xmlns:a16="http://schemas.microsoft.com/office/drawing/2014/main" id="{18A845B5-D30C-8D22-1B92-64B73005BC89}"/>
              </a:ext>
            </a:extLst>
          </p:cNvPr>
          <p:cNvSpPr txBox="1">
            <a:spLocks/>
          </p:cNvSpPr>
          <p:nvPr/>
        </p:nvSpPr>
        <p:spPr>
          <a:xfrm>
            <a:off x="6338803" y="1818491"/>
            <a:ext cx="4874983" cy="93147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Font typeface="Arial" panose="020B0604020202020204" pitchFamily="34" charset="0"/>
              <a:buNone/>
            </a:pPr>
            <a:r>
              <a:rPr lang="en-US" altLang="ja-JP" sz="1800" dirty="0"/>
              <a:t>UART</a:t>
            </a:r>
            <a:r>
              <a:rPr lang="ja-JP" altLang="en-US" sz="1800" dirty="0"/>
              <a:t>通信でセンサ値をやりとりする</a:t>
            </a:r>
            <a:endParaRPr lang="en-US" altLang="ja-JP" sz="1800" dirty="0"/>
          </a:p>
        </p:txBody>
      </p:sp>
    </p:spTree>
    <p:extLst>
      <p:ext uri="{BB962C8B-B14F-4D97-AF65-F5344CB8AC3E}">
        <p14:creationId xmlns:p14="http://schemas.microsoft.com/office/powerpoint/2010/main" val="4121913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51E4C-093D-F070-83E1-EFB4CBF0D8B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4144792-281E-6A1C-97C9-7F7FE5A6BF3B}"/>
              </a:ext>
            </a:extLst>
          </p:cNvPr>
          <p:cNvSpPr>
            <a:spLocks noGrp="1"/>
          </p:cNvSpPr>
          <p:nvPr>
            <p:ph type="title"/>
          </p:nvPr>
        </p:nvSpPr>
        <p:spPr/>
        <p:txBody>
          <a:bodyPr/>
          <a:lstStyle/>
          <a:p>
            <a:r>
              <a:rPr lang="en-US" altLang="ja-JP" dirty="0"/>
              <a:t>M5Stack</a:t>
            </a:r>
            <a:r>
              <a:rPr lang="ja-JP" altLang="en-US" dirty="0"/>
              <a:t>と二酸化炭素センサの</a:t>
            </a:r>
            <a:r>
              <a:rPr kumimoji="1" lang="ja-JP" altLang="en-US" dirty="0"/>
              <a:t>動作様子</a:t>
            </a:r>
          </a:p>
        </p:txBody>
      </p:sp>
      <p:pic>
        <p:nvPicPr>
          <p:cNvPr id="4" name="図 3">
            <a:extLst>
              <a:ext uri="{FF2B5EF4-FFF2-40B4-BE49-F238E27FC236}">
                <a16:creationId xmlns:a16="http://schemas.microsoft.com/office/drawing/2014/main" id="{6BF27D6A-7DDB-4753-219C-63A635AD0F91}"/>
              </a:ext>
            </a:extLst>
          </p:cNvPr>
          <p:cNvPicPr>
            <a:picLocks noChangeAspect="1"/>
          </p:cNvPicPr>
          <p:nvPr/>
        </p:nvPicPr>
        <p:blipFill>
          <a:blip r:embed="rId2"/>
          <a:stretch>
            <a:fillRect/>
          </a:stretch>
        </p:blipFill>
        <p:spPr>
          <a:xfrm>
            <a:off x="191013" y="3200399"/>
            <a:ext cx="4655788" cy="2966711"/>
          </a:xfrm>
          <a:prstGeom prst="rect">
            <a:avLst/>
          </a:prstGeom>
        </p:spPr>
      </p:pic>
      <p:pic>
        <p:nvPicPr>
          <p:cNvPr id="6" name="図 5">
            <a:extLst>
              <a:ext uri="{FF2B5EF4-FFF2-40B4-BE49-F238E27FC236}">
                <a16:creationId xmlns:a16="http://schemas.microsoft.com/office/drawing/2014/main" id="{B485363A-2A00-4F73-4EBE-71EE7B165123}"/>
              </a:ext>
            </a:extLst>
          </p:cNvPr>
          <p:cNvPicPr>
            <a:picLocks noChangeAspect="1"/>
          </p:cNvPicPr>
          <p:nvPr/>
        </p:nvPicPr>
        <p:blipFill>
          <a:blip r:embed="rId3"/>
          <a:stretch>
            <a:fillRect/>
          </a:stretch>
        </p:blipFill>
        <p:spPr>
          <a:xfrm>
            <a:off x="7784267" y="3557588"/>
            <a:ext cx="3569533" cy="2493574"/>
          </a:xfrm>
          <a:prstGeom prst="rect">
            <a:avLst/>
          </a:prstGeom>
        </p:spPr>
      </p:pic>
      <p:sp>
        <p:nvSpPr>
          <p:cNvPr id="7" name="コンテンツ プレースホルダー 2">
            <a:extLst>
              <a:ext uri="{FF2B5EF4-FFF2-40B4-BE49-F238E27FC236}">
                <a16:creationId xmlns:a16="http://schemas.microsoft.com/office/drawing/2014/main" id="{02CA4652-C876-7436-1600-5B9E04576C4A}"/>
              </a:ext>
            </a:extLst>
          </p:cNvPr>
          <p:cNvSpPr>
            <a:spLocks noGrp="1"/>
          </p:cNvSpPr>
          <p:nvPr>
            <p:ph idx="1"/>
          </p:nvPr>
        </p:nvSpPr>
        <p:spPr>
          <a:xfrm>
            <a:off x="6789935" y="6155937"/>
            <a:ext cx="4874983" cy="425838"/>
          </a:xfrm>
          <a:ln w="12700">
            <a:solidFill>
              <a:schemeClr val="accent1"/>
            </a:solidFill>
            <a:prstDash val="sysDash"/>
          </a:ln>
        </p:spPr>
        <p:txBody>
          <a:bodyPr anchor="ctr">
            <a:normAutofit/>
          </a:bodyPr>
          <a:lstStyle/>
          <a:p>
            <a:pPr marL="0" indent="0">
              <a:buNone/>
            </a:pPr>
            <a:r>
              <a:rPr kumimoji="1" lang="ja-JP" altLang="en-US" sz="1800" dirty="0"/>
              <a:t>呼気を吹きかけると、確かに数値が上昇した</a:t>
            </a:r>
            <a:endParaRPr kumimoji="1" lang="en-US" altLang="ja-JP" sz="1800" dirty="0"/>
          </a:p>
        </p:txBody>
      </p:sp>
      <p:sp>
        <p:nvSpPr>
          <p:cNvPr id="8" name="コンテンツ プレースホルダー 2">
            <a:extLst>
              <a:ext uri="{FF2B5EF4-FFF2-40B4-BE49-F238E27FC236}">
                <a16:creationId xmlns:a16="http://schemas.microsoft.com/office/drawing/2014/main" id="{FD1806EF-9FA8-F1CD-279E-02A0A3033ECD}"/>
              </a:ext>
            </a:extLst>
          </p:cNvPr>
          <p:cNvSpPr txBox="1">
            <a:spLocks/>
          </p:cNvSpPr>
          <p:nvPr/>
        </p:nvSpPr>
        <p:spPr>
          <a:xfrm>
            <a:off x="191012" y="6308337"/>
            <a:ext cx="5211054" cy="425838"/>
          </a:xfrm>
          <a:prstGeom prst="rect">
            <a:avLst/>
          </a:prstGeom>
          <a:ln w="12700">
            <a:solidFill>
              <a:schemeClr val="accent1"/>
            </a:solidFill>
            <a:prstDash val="sysDash"/>
          </a:ln>
        </p:spPr>
        <p:txBody>
          <a:bodyPr vert="horz" lIns="91440" tIns="45720" rIns="91440" bIns="4572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充電池を内蔵しているので</a:t>
            </a:r>
            <a:r>
              <a:rPr lang="en-US" altLang="ja-JP" sz="1800" dirty="0"/>
              <a:t>USB</a:t>
            </a:r>
            <a:r>
              <a:rPr lang="ja-JP" altLang="en-US" sz="1800" dirty="0"/>
              <a:t>外してこの２点だけで動く</a:t>
            </a:r>
            <a:endParaRPr lang="en-US" altLang="ja-JP" sz="1800" dirty="0"/>
          </a:p>
        </p:txBody>
      </p:sp>
      <p:pic>
        <p:nvPicPr>
          <p:cNvPr id="10" name="図 9">
            <a:extLst>
              <a:ext uri="{FF2B5EF4-FFF2-40B4-BE49-F238E27FC236}">
                <a16:creationId xmlns:a16="http://schemas.microsoft.com/office/drawing/2014/main" id="{B86CBB92-8057-4B2A-E11B-98A93E319900}"/>
              </a:ext>
            </a:extLst>
          </p:cNvPr>
          <p:cNvPicPr>
            <a:picLocks noChangeAspect="1"/>
          </p:cNvPicPr>
          <p:nvPr/>
        </p:nvPicPr>
        <p:blipFill>
          <a:blip r:embed="rId4"/>
          <a:stretch>
            <a:fillRect/>
          </a:stretch>
        </p:blipFill>
        <p:spPr>
          <a:xfrm>
            <a:off x="289480" y="1317923"/>
            <a:ext cx="3178689" cy="1698328"/>
          </a:xfrm>
          <a:prstGeom prst="rect">
            <a:avLst/>
          </a:prstGeom>
        </p:spPr>
      </p:pic>
      <p:sp>
        <p:nvSpPr>
          <p:cNvPr id="11" name="コンテンツ プレースホルダー 2">
            <a:extLst>
              <a:ext uri="{FF2B5EF4-FFF2-40B4-BE49-F238E27FC236}">
                <a16:creationId xmlns:a16="http://schemas.microsoft.com/office/drawing/2014/main" id="{6A518DCB-413A-95DF-67F5-F0DFDDC99C83}"/>
              </a:ext>
            </a:extLst>
          </p:cNvPr>
          <p:cNvSpPr txBox="1">
            <a:spLocks/>
          </p:cNvSpPr>
          <p:nvPr/>
        </p:nvSpPr>
        <p:spPr>
          <a:xfrm>
            <a:off x="3562862" y="2028825"/>
            <a:ext cx="4874983" cy="931474"/>
          </a:xfrm>
          <a:prstGeom prst="rect">
            <a:avLst/>
          </a:prstGeom>
          <a:ln w="12700">
            <a:solidFill>
              <a:schemeClr val="accent1"/>
            </a:solidFill>
            <a:prstDash val="sysDash"/>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センサを動かし始めて最初のうちは値が固定だったが数十秒経過すると動き始めた</a:t>
            </a:r>
            <a:endParaRPr lang="en-US" altLang="ja-JP" sz="1800" dirty="0"/>
          </a:p>
        </p:txBody>
      </p:sp>
    </p:spTree>
    <p:extLst>
      <p:ext uri="{BB962C8B-B14F-4D97-AF65-F5344CB8AC3E}">
        <p14:creationId xmlns:p14="http://schemas.microsoft.com/office/powerpoint/2010/main" val="6756577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1883</TotalTime>
  <Words>3102</Words>
  <Application>Microsoft Office PowerPoint</Application>
  <PresentationFormat>ワイド画面</PresentationFormat>
  <Paragraphs>366</Paragraphs>
  <Slides>35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35</vt:i4>
      </vt:variant>
    </vt:vector>
  </HeadingPairs>
  <TitlesOfParts>
    <vt:vector size="40" baseType="lpstr">
      <vt:lpstr>MS ゴシック</vt:lpstr>
      <vt:lpstr>游ゴシック</vt:lpstr>
      <vt:lpstr>游ゴシック Light</vt:lpstr>
      <vt:lpstr>Arial</vt:lpstr>
      <vt:lpstr>Office テーマ</vt:lpstr>
      <vt:lpstr>Arduino互換機で二酸化炭素センサ値を取得する</vt:lpstr>
      <vt:lpstr>本勉強会のテーマ</vt:lpstr>
      <vt:lpstr>二酸化炭素センサの選定：MH-Z1シリーズにした理由</vt:lpstr>
      <vt:lpstr>二酸化炭素センサ MH-Z1Eの購入</vt:lpstr>
      <vt:lpstr>MH-Z1Eのデータシートの情報</vt:lpstr>
      <vt:lpstr>MH-Z1Eのデータシートの情報</vt:lpstr>
      <vt:lpstr>データシートの情報</vt:lpstr>
      <vt:lpstr>M5Stackと二酸化炭素センサの配線</vt:lpstr>
      <vt:lpstr>M5Stackと二酸化炭素センサの動作様子</vt:lpstr>
      <vt:lpstr>M5Stackの知見：対になる辺は同じピンらしい</vt:lpstr>
      <vt:lpstr>PowerPoint プレゼンテーション</vt:lpstr>
      <vt:lpstr>PowerPoint プレゼンテーション</vt:lpstr>
      <vt:lpstr>PowerPoint プレゼンテーション</vt:lpstr>
      <vt:lpstr>PowerPoint プレゼンテーション</vt:lpstr>
      <vt:lpstr>M5Stackの知見：5Vトレラントではない</vt:lpstr>
      <vt:lpstr>M5Stackの知見：M5のライブラリがバージョンのせいかうまく動かないとき</vt:lpstr>
      <vt:lpstr>動作させるまでの苦労：ワイヤ切れてないか。チェックしないと</vt:lpstr>
      <vt:lpstr>動作させるまでの苦労：3.3v？　5v？</vt:lpstr>
      <vt:lpstr>動作させるまでの苦労：3.3v？　5v？</vt:lpstr>
      <vt:lpstr>ESP32評価ボードの紹介</vt:lpstr>
      <vt:lpstr>動作させるまでの苦労：ESP32ボードの設定</vt:lpstr>
      <vt:lpstr>動作させるまでの苦労：ESP32ボードの設定</vt:lpstr>
      <vt:lpstr>動作させるまでの苦労：USBドライバのインストール</vt:lpstr>
      <vt:lpstr>ESP32評価ボードとの接続</vt:lpstr>
      <vt:lpstr>Grove端子向けセンサ、Groveケーブル</vt:lpstr>
      <vt:lpstr>Grove端子のジャンプワイヤ変換ケーブル</vt:lpstr>
      <vt:lpstr>ESP32ボードとGrove温度センサを接続</vt:lpstr>
      <vt:lpstr>ESP32評価ボードと温度湿度センサの配線</vt:lpstr>
      <vt:lpstr>Arduino UNO (keyestudio製)</vt:lpstr>
      <vt:lpstr>Arduino MAKER UNO</vt:lpstr>
      <vt:lpstr>Arduinoのソフトウェアシリアルとは</vt:lpstr>
      <vt:lpstr>Arduinoのソフトウェアシリアルとは</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Sakura Potechi</dc:creator>
  <cp:lastModifiedBy>Sakura Potechi</cp:lastModifiedBy>
  <cp:revision>76</cp:revision>
  <dcterms:created xsi:type="dcterms:W3CDTF">2025-01-22T11:35:39Z</dcterms:created>
  <dcterms:modified xsi:type="dcterms:W3CDTF">2025-09-25T14:16:55Z</dcterms:modified>
</cp:coreProperties>
</file>